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4"/>
  </p:notesMasterIdLst>
  <p:sldIdLst>
    <p:sldId id="256" r:id="rId2"/>
    <p:sldId id="257" r:id="rId3"/>
    <p:sldId id="258" r:id="rId4"/>
    <p:sldId id="259" r:id="rId5"/>
    <p:sldId id="300" r:id="rId6"/>
    <p:sldId id="261" r:id="rId7"/>
    <p:sldId id="260" r:id="rId8"/>
    <p:sldId id="301" r:id="rId9"/>
    <p:sldId id="262" r:id="rId10"/>
    <p:sldId id="263" r:id="rId11"/>
    <p:sldId id="264" r:id="rId12"/>
    <p:sldId id="265" r:id="rId13"/>
    <p:sldId id="303" r:id="rId14"/>
    <p:sldId id="305" r:id="rId15"/>
    <p:sldId id="306" r:id="rId16"/>
    <p:sldId id="266" r:id="rId17"/>
    <p:sldId id="267" r:id="rId18"/>
    <p:sldId id="268" r:id="rId19"/>
    <p:sldId id="269" r:id="rId20"/>
    <p:sldId id="270" r:id="rId21"/>
    <p:sldId id="307" r:id="rId22"/>
    <p:sldId id="271" r:id="rId23"/>
    <p:sldId id="309" r:id="rId24"/>
    <p:sldId id="310" r:id="rId25"/>
    <p:sldId id="311" r:id="rId26"/>
    <p:sldId id="312" r:id="rId27"/>
    <p:sldId id="313" r:id="rId28"/>
    <p:sldId id="314" r:id="rId29"/>
    <p:sldId id="308" r:id="rId30"/>
    <p:sldId id="315" r:id="rId31"/>
    <p:sldId id="316" r:id="rId32"/>
    <p:sldId id="272" r:id="rId33"/>
  </p:sldIdLst>
  <p:sldSz cx="9144000" cy="5143500" type="screen16x9"/>
  <p:notesSz cx="6858000" cy="9144000"/>
  <p:embeddedFontLst>
    <p:embeddedFont>
      <p:font typeface="Golos Text Medium" panose="020B0604020202020204" charset="0"/>
      <p:regular r:id="rId35"/>
      <p:bold r:id="rId36"/>
    </p:embeddedFont>
    <p:embeddedFont>
      <p:font typeface="Algerian" panose="04020705040A02060702" pitchFamily="82" charset="0"/>
      <p:regular r:id="rId37"/>
    </p:embeddedFont>
    <p:embeddedFont>
      <p:font typeface="Aldhabi" panose="01000000000000000000" pitchFamily="2" charset="-78"/>
      <p:regular r:id="rId38"/>
    </p:embeddedFont>
    <p:embeddedFont>
      <p:font typeface="Bebas Neue" panose="020B0604020202020204" charset="0"/>
      <p:regular r:id="rId39"/>
    </p:embeddedFont>
    <p:embeddedFont>
      <p:font typeface="Gantari" panose="020B0604020202020204" charset="0"/>
      <p:regular r:id="rId40"/>
      <p:bold r:id="rId41"/>
      <p:italic r:id="rId42"/>
      <p:boldItalic r:id="rId43"/>
    </p:embeddedFont>
    <p:embeddedFont>
      <p:font typeface="Golos Text"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505C30C8-C181-4406-88C0-CA1330B431DE}">
          <p14:sldIdLst>
            <p14:sldId id="256"/>
            <p14:sldId id="257"/>
            <p14:sldId id="258"/>
            <p14:sldId id="259"/>
            <p14:sldId id="300"/>
            <p14:sldId id="261"/>
            <p14:sldId id="260"/>
            <p14:sldId id="301"/>
            <p14:sldId id="262"/>
            <p14:sldId id="263"/>
            <p14:sldId id="264"/>
            <p14:sldId id="265"/>
            <p14:sldId id="303"/>
            <p14:sldId id="305"/>
            <p14:sldId id="306"/>
            <p14:sldId id="266"/>
            <p14:sldId id="267"/>
            <p14:sldId id="268"/>
            <p14:sldId id="269"/>
            <p14:sldId id="270"/>
            <p14:sldId id="307"/>
            <p14:sldId id="271"/>
            <p14:sldId id="309"/>
            <p14:sldId id="310"/>
            <p14:sldId id="311"/>
            <p14:sldId id="312"/>
            <p14:sldId id="313"/>
            <p14:sldId id="314"/>
            <p14:sldId id="308"/>
            <p14:sldId id="315"/>
            <p14:sldId id="316"/>
            <p14:sldId id="272"/>
          </p14:sldIdLst>
        </p14:section>
        <p14:section name="Section sans titre" id="{AE8090EF-C2D4-462D-BFE7-F15FF148DDD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A93073-D214-468F-966A-2CD3F0980F30}">
  <a:tblStyle styleId="{64A93073-D214-468F-966A-2CD3F0980F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91" d="100"/>
          <a:sy n="91" d="100"/>
        </p:scale>
        <p:origin x="66"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84958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40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173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06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57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25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447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7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757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163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6661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5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08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65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4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7568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91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19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55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886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fr" sz="1000">
                <a:solidFill>
                  <a:schemeClr val="dk1"/>
                </a:solidFill>
                <a:latin typeface="Gantari"/>
                <a:ea typeface="Gantari"/>
                <a:cs typeface="Gantari"/>
                <a:sym typeface="Gantari"/>
              </a:rPr>
              <a:t>CRÉDITS : Ce modèle de présentation a été créé par </a:t>
            </a:r>
            <a:r>
              <a:rPr lang="fr" sz="1000" b="1">
                <a:solidFill>
                  <a:schemeClr val="hlink"/>
                </a:solidFill>
                <a:uFill>
                  <a:noFill/>
                </a:uFill>
                <a:latin typeface="Gantari"/>
                <a:ea typeface="Gantari"/>
                <a:cs typeface="Gantari"/>
                <a:sym typeface="Gantari"/>
                <a:hlinkClick r:id="rId3"/>
              </a:rPr>
              <a:t>Slidesgo</a:t>
            </a:r>
            <a:r>
              <a:rPr lang="fr" sz="1000">
                <a:solidFill>
                  <a:schemeClr val="dk1"/>
                </a:solidFill>
                <a:latin typeface="Gantari"/>
                <a:ea typeface="Gantari"/>
                <a:cs typeface="Gantari"/>
                <a:sym typeface="Gantari"/>
              </a:rPr>
              <a:t>, comprenant des icônes de </a:t>
            </a:r>
            <a:r>
              <a:rPr lang="fr" sz="1000" b="1">
                <a:solidFill>
                  <a:schemeClr val="hlink"/>
                </a:solidFill>
                <a:uFill>
                  <a:noFill/>
                </a:uFill>
                <a:latin typeface="Gantari"/>
                <a:ea typeface="Gantari"/>
                <a:cs typeface="Gantari"/>
                <a:sym typeface="Gantari"/>
                <a:hlinkClick r:id="rId4"/>
              </a:rPr>
              <a:t>Flaticon</a:t>
            </a:r>
            <a:r>
              <a:rPr lang="fr" sz="1000">
                <a:solidFill>
                  <a:schemeClr val="dk1"/>
                </a:solidFill>
                <a:latin typeface="Gantari"/>
                <a:ea typeface="Gantari"/>
                <a:cs typeface="Gantari"/>
                <a:sym typeface="Gantari"/>
              </a:rPr>
              <a:t>, des infographies et des images de </a:t>
            </a:r>
            <a:r>
              <a:rPr lang="fr" sz="1000" b="1">
                <a:solidFill>
                  <a:schemeClr val="hlink"/>
                </a:solidFill>
                <a:uFill>
                  <a:noFill/>
                </a:uFill>
                <a:latin typeface="Gantari"/>
                <a:ea typeface="Gantari"/>
                <a:cs typeface="Gantari"/>
                <a:sym typeface="Gantari"/>
                <a:hlinkClick r:id="rId5"/>
              </a:rPr>
              <a:t>Freepik</a:t>
            </a:r>
            <a:r>
              <a:rPr lang="fr" sz="1000" b="1">
                <a:solidFill>
                  <a:schemeClr val="dk1"/>
                </a:solidFill>
                <a:latin typeface="Gantari"/>
                <a:ea typeface="Gantari"/>
                <a:cs typeface="Gantari"/>
                <a:sym typeface="Gantari"/>
              </a:rPr>
              <a:t> </a:t>
            </a:r>
            <a:r>
              <a:rPr lang="fr" sz="1000">
                <a:solidFill>
                  <a:schemeClr val="dk1"/>
                </a:solidFill>
                <a:latin typeface="Gantari"/>
                <a:ea typeface="Gantari"/>
                <a:cs typeface="Gantari"/>
                <a:sym typeface="Gantari"/>
              </a:rPr>
              <a:t>et du contenu par </a:t>
            </a:r>
            <a:r>
              <a:rPr lang="fr"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3" name="Rectangle à coins arrondis 2"/>
          <p:cNvSpPr/>
          <p:nvPr/>
        </p:nvSpPr>
        <p:spPr>
          <a:xfrm>
            <a:off x="394283" y="494950"/>
            <a:ext cx="3993159" cy="2076800"/>
          </a:xfrm>
          <a:prstGeom prst="roundRect">
            <a:avLst/>
          </a:prstGeom>
          <a:solidFill>
            <a:schemeClr val="accent3">
              <a:lumMod val="20000"/>
              <a:lumOff val="80000"/>
            </a:schemeClr>
          </a:solidFill>
          <a:ln>
            <a:solidFill>
              <a:schemeClr val="accent4">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Google Shape;82;p21"/>
          <p:cNvSpPr txBox="1">
            <a:spLocks noGrp="1"/>
          </p:cNvSpPr>
          <p:nvPr>
            <p:ph type="ctrTitle"/>
          </p:nvPr>
        </p:nvSpPr>
        <p:spPr>
          <a:xfrm>
            <a:off x="421259" y="478472"/>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solidFill>
                  <a:srgbClr val="00B050"/>
                </a:solidFill>
              </a:rPr>
              <a:t>Poubelle intelligente </a:t>
            </a:r>
            <a:endParaRPr dirty="0">
              <a:solidFill>
                <a:srgbClr val="00B050"/>
              </a:solidFill>
            </a:endParaRPr>
          </a:p>
        </p:txBody>
      </p:sp>
      <p:cxnSp>
        <p:nvCxnSpPr>
          <p:cNvPr id="83" name="Google Shape;83;p21"/>
          <p:cNvCxnSpPr/>
          <p:nvPr/>
        </p:nvCxnSpPr>
        <p:spPr>
          <a:xfrm>
            <a:off x="5627187" y="277648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152" name="Google Shape;152;p21"/>
          <p:cNvGrpSpPr/>
          <p:nvPr/>
        </p:nvGrpSpPr>
        <p:grpSpPr>
          <a:xfrm>
            <a:off x="6636877" y="877522"/>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4220301" y="2451067"/>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111023" y="655044"/>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accent4"/>
                </a:solidFill>
              </a:rPr>
              <a:t>(IA)</a:t>
            </a:r>
            <a:endParaRPr sz="1200" b="1">
              <a:solidFill>
                <a:schemeClr val="accent4"/>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376" y="1839154"/>
            <a:ext cx="3229233" cy="3229233"/>
          </a:xfrm>
          <a:prstGeom prst="rect">
            <a:avLst/>
          </a:prstGeom>
        </p:spPr>
      </p:pic>
      <p:pic>
        <p:nvPicPr>
          <p:cNvPr id="34" name="Image 33"/>
          <p:cNvPicPr>
            <a:picLocks noChangeAspect="1"/>
          </p:cNvPicPr>
          <p:nvPr/>
        </p:nvPicPr>
        <p:blipFill>
          <a:blip r:embed="rId4"/>
          <a:stretch>
            <a:fillRect/>
          </a:stretch>
        </p:blipFill>
        <p:spPr>
          <a:xfrm>
            <a:off x="4030026" y="3088439"/>
            <a:ext cx="1736766" cy="2051334"/>
          </a:xfrm>
          <a:prstGeom prst="rect">
            <a:avLst/>
          </a:prstGeom>
        </p:spPr>
      </p:pic>
      <p:sp>
        <p:nvSpPr>
          <p:cNvPr id="4" name="ZoneTexte 3"/>
          <p:cNvSpPr txBox="1"/>
          <p:nvPr/>
        </p:nvSpPr>
        <p:spPr>
          <a:xfrm>
            <a:off x="313509" y="3113332"/>
            <a:ext cx="2908662" cy="830997"/>
          </a:xfrm>
          <a:prstGeom prst="rect">
            <a:avLst/>
          </a:prstGeom>
          <a:noFill/>
        </p:spPr>
        <p:txBody>
          <a:bodyPr wrap="square" rtlCol="0">
            <a:spAutoFit/>
          </a:bodyPr>
          <a:lstStyle/>
          <a:p>
            <a:r>
              <a:rPr lang="fr-FR" sz="1600" dirty="0" smtClean="0">
                <a:solidFill>
                  <a:schemeClr val="accent3"/>
                </a:solidFill>
                <a:latin typeface="Algerian" panose="04020705040A02060702" pitchFamily="82" charset="0"/>
              </a:rPr>
              <a:t>REALISE PAR :</a:t>
            </a:r>
          </a:p>
          <a:p>
            <a:r>
              <a:rPr lang="fr-FR" sz="1600" dirty="0" smtClean="0">
                <a:latin typeface="Algerian" panose="04020705040A02060702" pitchFamily="82" charset="0"/>
              </a:rPr>
              <a:t>DOHA BITAQA</a:t>
            </a:r>
          </a:p>
          <a:p>
            <a:r>
              <a:rPr lang="fr-FR" sz="1600" dirty="0" smtClean="0">
                <a:latin typeface="Algerian" panose="04020705040A02060702" pitchFamily="82" charset="0"/>
              </a:rPr>
              <a:t>ELMEHDI SMILI</a:t>
            </a:r>
            <a:endParaRPr lang="fr-FR" sz="1600" dirty="0">
              <a:latin typeface="Algerian" panose="04020705040A02060702" pitchFamily="82" charset="0"/>
            </a:endParaRPr>
          </a:p>
        </p:txBody>
      </p:sp>
      <p:sp>
        <p:nvSpPr>
          <p:cNvPr id="5" name="ZoneTexte 4"/>
          <p:cNvSpPr txBox="1"/>
          <p:nvPr/>
        </p:nvSpPr>
        <p:spPr>
          <a:xfrm>
            <a:off x="1532763" y="4163890"/>
            <a:ext cx="2142309" cy="523220"/>
          </a:xfrm>
          <a:prstGeom prst="rect">
            <a:avLst/>
          </a:prstGeom>
          <a:noFill/>
        </p:spPr>
        <p:txBody>
          <a:bodyPr wrap="square" rtlCol="0">
            <a:spAutoFit/>
          </a:bodyPr>
          <a:lstStyle/>
          <a:p>
            <a:r>
              <a:rPr lang="fr-FR" dirty="0" smtClean="0">
                <a:solidFill>
                  <a:schemeClr val="accent3">
                    <a:lumMod val="75000"/>
                  </a:schemeClr>
                </a:solidFill>
                <a:latin typeface="Algerian" panose="04020705040A02060702" pitchFamily="82" charset="0"/>
              </a:rPr>
              <a:t>ENCADRE PAR :</a:t>
            </a:r>
          </a:p>
          <a:p>
            <a:r>
              <a:rPr lang="fr-FR" dirty="0" smtClean="0">
                <a:latin typeface="Algerian" panose="04020705040A02060702" pitchFamily="82" charset="0"/>
              </a:rPr>
              <a:t>ANAS BOUAYAD</a:t>
            </a:r>
            <a:endParaRPr lang="fr-FR" dirty="0">
              <a:latin typeface="Algerian" panose="04020705040A02060702" pitchFamily="82" charset="0"/>
            </a:endParaRPr>
          </a:p>
        </p:txBody>
      </p:sp>
      <p:sp>
        <p:nvSpPr>
          <p:cNvPr id="6" name="Rectangle 5"/>
          <p:cNvSpPr/>
          <p:nvPr/>
        </p:nvSpPr>
        <p:spPr>
          <a:xfrm>
            <a:off x="8355700" y="4469698"/>
            <a:ext cx="284052" cy="307777"/>
          </a:xfrm>
          <a:prstGeom prst="rect">
            <a:avLst/>
          </a:prstGeom>
        </p:spPr>
        <p:txBody>
          <a:bodyPr wrap="none">
            <a:spAutoFit/>
          </a:bodyPr>
          <a:lstStyle/>
          <a:p>
            <a:r>
              <a:rPr lang="fr-FR" dirty="0"/>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0" y="-172700"/>
            <a:ext cx="7713900" cy="1087099"/>
          </a:xfrm>
          <a:prstGeom prst="rect">
            <a:avLst/>
          </a:prstGeom>
        </p:spPr>
        <p:txBody>
          <a:bodyPr spcFirstLastPara="1" wrap="square" lIns="91425" tIns="91425" rIns="91425" bIns="91425" anchor="t" anchorCtr="0">
            <a:noAutofit/>
          </a:bodyPr>
          <a:lstStyle/>
          <a:p>
            <a:pPr marL="139700"/>
            <a:r>
              <a:rPr lang="fr-FR" sz="6000" smtClean="0">
                <a:solidFill>
                  <a:schemeClr val="accent3"/>
                </a:solidFill>
                <a:latin typeface="Aldhabi" panose="01000000000000000000" pitchFamily="2" charset="-78"/>
                <a:cs typeface="Aldhabi" panose="01000000000000000000" pitchFamily="2" charset="-78"/>
              </a:rPr>
              <a:t>II-Partie </a:t>
            </a:r>
            <a:r>
              <a:rPr lang="fr-FR" sz="6000" b="1" smtClean="0">
                <a:solidFill>
                  <a:schemeClr val="accent3"/>
                </a:solidFill>
                <a:latin typeface="Aldhabi" panose="01000000000000000000" pitchFamily="2" charset="-78"/>
                <a:cs typeface="Aldhabi" panose="01000000000000000000" pitchFamily="2" charset="-78"/>
              </a:rPr>
              <a:t>Récepteur</a:t>
            </a:r>
            <a:r>
              <a:rPr lang="fr-FR" sz="6000" smtClean="0">
                <a:solidFill>
                  <a:schemeClr val="accent3"/>
                </a:solidFill>
                <a:latin typeface="Aldhabi" panose="01000000000000000000" pitchFamily="2" charset="-78"/>
                <a:cs typeface="Aldhabi" panose="01000000000000000000" pitchFamily="2" charset="-78"/>
              </a:rPr>
              <a:t/>
            </a:r>
            <a:br>
              <a:rPr lang="fr-FR" sz="6000" smtClean="0">
                <a:solidFill>
                  <a:schemeClr val="accent3"/>
                </a:solidFill>
                <a:latin typeface="Aldhabi" panose="01000000000000000000" pitchFamily="2" charset="-78"/>
                <a:cs typeface="Aldhabi" panose="01000000000000000000" pitchFamily="2" charset="-78"/>
              </a:rPr>
            </a:br>
            <a:endParaRPr lang="fr-FR" sz="6000" dirty="0">
              <a:solidFill>
                <a:schemeClr val="accent3"/>
              </a:solidFill>
              <a:latin typeface="Aldhabi" panose="01000000000000000000" pitchFamily="2" charset="-78"/>
              <a:cs typeface="Aldhabi" panose="01000000000000000000" pitchFamily="2" charset="-78"/>
            </a:endParaRPr>
          </a:p>
        </p:txBody>
      </p:sp>
      <p:sp>
        <p:nvSpPr>
          <p:cNvPr id="462" name="Google Shape;462;p28"/>
          <p:cNvSpPr txBox="1">
            <a:spLocks noGrp="1"/>
          </p:cNvSpPr>
          <p:nvPr>
            <p:ph type="body" idx="1"/>
          </p:nvPr>
        </p:nvSpPr>
        <p:spPr>
          <a:xfrm>
            <a:off x="181247" y="1067406"/>
            <a:ext cx="6407153" cy="3901050"/>
          </a:xfrm>
          <a:prstGeom prst="rect">
            <a:avLst/>
          </a:prstGeom>
        </p:spPr>
        <p:txBody>
          <a:bodyPr spcFirstLastPara="1" wrap="square" lIns="91425" tIns="91425" rIns="91425" bIns="91425" anchor="t" anchorCtr="0">
            <a:noAutofit/>
          </a:bodyPr>
          <a:lstStyle/>
          <a:p>
            <a:r>
              <a:rPr lang="fr-FR" b="1" dirty="0"/>
              <a:t>TTGO LoRa32-OLED </a:t>
            </a:r>
            <a:r>
              <a:rPr lang="fr-FR" b="1" dirty="0" smtClean="0"/>
              <a:t>v2.1.6 </a:t>
            </a:r>
            <a:r>
              <a:rPr lang="fr-FR" dirty="0" smtClean="0"/>
              <a:t>: </a:t>
            </a:r>
            <a:r>
              <a:rPr lang="fr-FR" dirty="0"/>
              <a:t>Le deuxième module </a:t>
            </a:r>
            <a:r>
              <a:rPr lang="fr-FR" dirty="0" err="1"/>
              <a:t>LoRa</a:t>
            </a:r>
            <a:r>
              <a:rPr lang="fr-FR" dirty="0"/>
              <a:t> </a:t>
            </a:r>
            <a:r>
              <a:rPr lang="fr-FR" dirty="0" smtClean="0"/>
              <a:t>agit </a:t>
            </a:r>
            <a:r>
              <a:rPr lang="fr-FR" dirty="0"/>
              <a:t>en tant que récepteur pour recevoir les données envoyées par le module </a:t>
            </a:r>
            <a:r>
              <a:rPr lang="fr-FR" dirty="0" err="1"/>
              <a:t>LoRa</a:t>
            </a:r>
            <a:r>
              <a:rPr lang="fr-FR" dirty="0"/>
              <a:t> de la première partie</a:t>
            </a:r>
            <a:r>
              <a:rPr lang="fr-FR" dirty="0" smtClean="0"/>
              <a:t>.</a:t>
            </a:r>
          </a:p>
          <a:p>
            <a:endParaRPr lang="fr-FR" dirty="0"/>
          </a:p>
          <a:p>
            <a:r>
              <a:rPr lang="fr-FR" b="1" dirty="0" smtClean="0"/>
              <a:t>PC</a:t>
            </a:r>
            <a:r>
              <a:rPr lang="fr-FR" dirty="0" smtClean="0"/>
              <a:t>  : </a:t>
            </a:r>
            <a:r>
              <a:rPr lang="fr-FR" dirty="0"/>
              <a:t>Le PC </a:t>
            </a:r>
            <a:r>
              <a:rPr lang="fr-FR" dirty="0" smtClean="0"/>
              <a:t>est </a:t>
            </a:r>
            <a:r>
              <a:rPr lang="fr-FR" dirty="0"/>
              <a:t>utilisé pour recevoir les données du module </a:t>
            </a:r>
            <a:r>
              <a:rPr lang="fr-FR" dirty="0" err="1"/>
              <a:t>LoRa</a:t>
            </a:r>
            <a:r>
              <a:rPr lang="fr-FR" dirty="0"/>
              <a:t> et les </a:t>
            </a:r>
            <a:r>
              <a:rPr lang="fr-FR" dirty="0" smtClean="0"/>
              <a:t>traiter</a:t>
            </a:r>
          </a:p>
          <a:p>
            <a:endParaRPr lang="fr-FR" dirty="0" smtClean="0"/>
          </a:p>
          <a:p>
            <a:r>
              <a:rPr lang="fr-FR" b="1" dirty="0" smtClean="0"/>
              <a:t>Traitement </a:t>
            </a:r>
            <a:r>
              <a:rPr lang="fr-FR" b="1" dirty="0"/>
              <a:t>des données </a:t>
            </a:r>
            <a:r>
              <a:rPr lang="fr-FR" dirty="0"/>
              <a:t>: Le PC </a:t>
            </a:r>
            <a:r>
              <a:rPr lang="fr-FR" dirty="0" smtClean="0"/>
              <a:t>traite </a:t>
            </a:r>
            <a:r>
              <a:rPr lang="fr-FR" dirty="0"/>
              <a:t>les données reçues, extrait les informations pertinentes sur l'état de la poubelle (niveau de remplissage, etc.) et les prépare pour l'affichage ou l'envoi à d'autres systèmes</a:t>
            </a:r>
            <a:r>
              <a:rPr lang="fr-FR" dirty="0" smtClean="0"/>
              <a:t>.</a:t>
            </a:r>
          </a:p>
          <a:p>
            <a:endParaRPr lang="fr-FR" dirty="0"/>
          </a:p>
          <a:p>
            <a:r>
              <a:rPr lang="fr-FR" b="1" dirty="0"/>
              <a:t>Affichage de l'état </a:t>
            </a:r>
            <a:r>
              <a:rPr lang="fr-FR" dirty="0"/>
              <a:t>: Les informations sur l'état de la poubelle peuvent être affichées </a:t>
            </a:r>
            <a:r>
              <a:rPr lang="fr-FR" dirty="0" smtClean="0"/>
              <a:t>sur la </a:t>
            </a:r>
            <a:r>
              <a:rPr lang="fr-FR" dirty="0" err="1" smtClean="0"/>
              <a:t>platform</a:t>
            </a:r>
            <a:r>
              <a:rPr lang="fr-FR" dirty="0" smtClean="0"/>
              <a:t> THINGSPEAK . </a:t>
            </a:r>
            <a:r>
              <a:rPr lang="fr-FR" dirty="0"/>
              <a:t>Cela permet aux utilisateurs de visualiser facilement l'état de la poubelle en temps réel.</a:t>
            </a:r>
          </a:p>
          <a:p>
            <a:pPr marL="0" lvl="0" indent="0" algn="l" rtl="0">
              <a:spcBef>
                <a:spcPts val="0"/>
              </a:spcBef>
              <a:spcAft>
                <a:spcPts val="0"/>
              </a:spcAft>
              <a:buNone/>
            </a:pPr>
            <a:endParaRPr dirty="0"/>
          </a:p>
        </p:txBody>
      </p:sp>
      <p:cxnSp>
        <p:nvCxnSpPr>
          <p:cNvPr id="463" name="Google Shape;463;p28"/>
          <p:cNvCxnSpPr/>
          <p:nvPr/>
        </p:nvCxnSpPr>
        <p:spPr>
          <a:xfrm>
            <a:off x="3707966" y="928267"/>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64" name="Google Shape;464;p28"/>
          <p:cNvCxnSpPr/>
          <p:nvPr/>
        </p:nvCxnSpPr>
        <p:spPr>
          <a:xfrm>
            <a:off x="-95053" y="5001163"/>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 name="Google Shape;152;p21"/>
          <p:cNvGrpSpPr/>
          <p:nvPr/>
        </p:nvGrpSpPr>
        <p:grpSpPr>
          <a:xfrm>
            <a:off x="4510120" y="244526"/>
            <a:ext cx="1718823" cy="935599"/>
            <a:chOff x="238125" y="2409350"/>
            <a:chExt cx="760575" cy="414000"/>
          </a:xfrm>
        </p:grpSpPr>
        <p:sp>
          <p:nvSpPr>
            <p:cNvPr id="8"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72;p21"/>
          <p:cNvGrpSpPr/>
          <p:nvPr/>
        </p:nvGrpSpPr>
        <p:grpSpPr>
          <a:xfrm flipH="1">
            <a:off x="3984266" y="22048"/>
            <a:ext cx="744001" cy="413322"/>
            <a:chOff x="315275" y="3124950"/>
            <a:chExt cx="658175" cy="365675"/>
          </a:xfrm>
        </p:grpSpPr>
        <p:sp>
          <p:nvSpPr>
            <p:cNvPr id="21"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 5"/>
          <p:cNvPicPr>
            <a:picLocks noChangeAspect="1"/>
          </p:cNvPicPr>
          <p:nvPr/>
        </p:nvPicPr>
        <p:blipFill>
          <a:blip r:embed="rId3"/>
          <a:stretch>
            <a:fillRect/>
          </a:stretch>
        </p:blipFill>
        <p:spPr>
          <a:xfrm>
            <a:off x="7129245" y="1067406"/>
            <a:ext cx="1600200" cy="1152525"/>
          </a:xfrm>
          <a:prstGeom prst="rect">
            <a:avLst/>
          </a:prstGeom>
        </p:spPr>
      </p:pic>
      <p:sp>
        <p:nvSpPr>
          <p:cNvPr id="28" name="AutoShape 8" descr="PC Portable HP 15-dw3021nk i7-1165G7 15.6&quot; 8GB 256GB SSD (2X5N3EA) - EVO  TRAD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4" name="Picture 10" descr="PC Portable HP 15-dw3021nk i7-1165G7 15.6&quot; 8GB 256GB SSD (2X5N3EA) - EVO  TR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803" y="2372938"/>
            <a:ext cx="1713090" cy="17130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grammer l'ESP32 depuis l'Arduino IDE avec du code Ardu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1252" y="2593730"/>
            <a:ext cx="1318193" cy="7385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ingSpeak - Home Assist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573" y="4426087"/>
            <a:ext cx="2193544" cy="3728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46007" y="4814567"/>
            <a:ext cx="383438" cy="307777"/>
          </a:xfrm>
          <a:prstGeom prst="rect">
            <a:avLst/>
          </a:prstGeom>
        </p:spPr>
        <p:txBody>
          <a:bodyPr wrap="none">
            <a:spAutoFit/>
          </a:bodyPr>
          <a:lstStyle/>
          <a:p>
            <a:r>
              <a:rPr lang="fr-FR" dirty="0" smtClean="0"/>
              <a:t>10</a:t>
            </a:r>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773450"/>
            <a:ext cx="7713900" cy="2540642"/>
          </a:xfrm>
          <a:prstGeom prst="rect">
            <a:avLst/>
          </a:prstGeom>
        </p:spPr>
        <p:txBody>
          <a:bodyPr spcFirstLastPara="1" wrap="square" lIns="91425" tIns="91425" rIns="91425" bIns="91425" anchor="t" anchorCtr="0">
            <a:noAutofit/>
          </a:bodyPr>
          <a:lstStyle/>
          <a:p>
            <a:pPr marL="0" lvl="0" indent="0"/>
            <a:r>
              <a:rPr lang="fr-FR" dirty="0"/>
              <a:t>Description du fonctionnement de la solution</a:t>
            </a: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03</a:t>
            </a:r>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accent4"/>
                </a:solidFill>
              </a:rPr>
              <a:t>(IA)</a:t>
            </a:r>
            <a:endParaRPr sz="1200" b="1">
              <a:solidFill>
                <a:schemeClr val="accent4"/>
              </a:solidFill>
            </a:endParaRPr>
          </a:p>
        </p:txBody>
      </p:sp>
      <p:sp>
        <p:nvSpPr>
          <p:cNvPr id="2" name="Rectangle 1"/>
          <p:cNvSpPr/>
          <p:nvPr/>
        </p:nvSpPr>
        <p:spPr>
          <a:xfrm>
            <a:off x="7299298" y="4314092"/>
            <a:ext cx="383438" cy="307777"/>
          </a:xfrm>
          <a:prstGeom prst="rect">
            <a:avLst/>
          </a:prstGeom>
        </p:spPr>
        <p:txBody>
          <a:bodyPr wrap="none">
            <a:spAutoFit/>
          </a:bodyPr>
          <a:lstStyle/>
          <a:p>
            <a:r>
              <a:rPr lang="fr-FR" dirty="0" smtClean="0"/>
              <a:t>11</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30461" y="282350"/>
            <a:ext cx="7713900" cy="707400"/>
          </a:xfrm>
          <a:prstGeom prst="rect">
            <a:avLst/>
          </a:prstGeom>
        </p:spPr>
        <p:txBody>
          <a:bodyPr spcFirstLastPara="1" wrap="square" lIns="91425" tIns="91425" rIns="91425" bIns="91425" anchor="t" anchorCtr="0">
            <a:noAutofit/>
          </a:bodyPr>
          <a:lstStyle/>
          <a:p>
            <a:pPr lvl="0"/>
            <a:r>
              <a:rPr lang="fr-FR" sz="2800" dirty="0">
                <a:solidFill>
                  <a:schemeClr val="accent3"/>
                </a:solidFill>
              </a:rPr>
              <a:t>FONCTIONEMENT(</a:t>
            </a:r>
            <a:r>
              <a:rPr lang="fr" sz="2800" dirty="0">
                <a:latin typeface="Aldhabi" panose="01000000000000000000" pitchFamily="2" charset="-78"/>
                <a:cs typeface="Aldhabi" panose="01000000000000000000" pitchFamily="2" charset="-78"/>
              </a:rPr>
              <a:t>SYSTEM D’OUVERTURE AUTOMATIQUE </a:t>
            </a:r>
            <a:r>
              <a:rPr lang="fr" sz="2800" b="1" dirty="0">
                <a:solidFill>
                  <a:schemeClr val="accent3"/>
                </a:solidFill>
                <a:latin typeface="Aldhabi" panose="01000000000000000000" pitchFamily="2" charset="-78"/>
                <a:cs typeface="Aldhabi" panose="01000000000000000000" pitchFamily="2" charset="-78"/>
              </a:rPr>
              <a:t>)</a:t>
            </a:r>
            <a:endParaRPr dirty="0">
              <a:solidFill>
                <a:schemeClr val="tx1"/>
              </a:solidFill>
            </a:endParaRPr>
          </a:p>
        </p:txBody>
      </p:sp>
      <p:sp>
        <p:nvSpPr>
          <p:cNvPr id="478" name="Google Shape;478;p30"/>
          <p:cNvSpPr txBox="1">
            <a:spLocks noGrp="1"/>
          </p:cNvSpPr>
          <p:nvPr>
            <p:ph type="body" idx="1"/>
          </p:nvPr>
        </p:nvSpPr>
        <p:spPr>
          <a:xfrm>
            <a:off x="402589" y="1190047"/>
            <a:ext cx="7713900" cy="1953748"/>
          </a:xfrm>
          <a:prstGeom prst="rect">
            <a:avLst/>
          </a:prstGeom>
        </p:spPr>
        <p:txBody>
          <a:bodyPr spcFirstLastPara="1" wrap="square" lIns="91425" tIns="91425" rIns="91425" bIns="91425" anchor="t" anchorCtr="0">
            <a:noAutofit/>
          </a:bodyPr>
          <a:lstStyle/>
          <a:p>
            <a:endParaRPr lang="fr-FR" b="1" dirty="0" smtClean="0"/>
          </a:p>
          <a:p>
            <a:pPr marL="139700" indent="0">
              <a:buNone/>
            </a:pPr>
            <a:r>
              <a:rPr lang="fr-FR" b="1" dirty="0" smtClean="0"/>
              <a:t>Apres avoir programmer l’ARDUINO UNO : ( le code sur </a:t>
            </a:r>
            <a:r>
              <a:rPr lang="fr-FR" b="1" dirty="0" err="1"/>
              <a:t>A</a:t>
            </a:r>
            <a:r>
              <a:rPr lang="fr-FR" b="1" dirty="0" err="1" smtClean="0"/>
              <a:t>rduino</a:t>
            </a:r>
            <a:r>
              <a:rPr lang="fr-FR" b="1" dirty="0" smtClean="0"/>
              <a:t> IDE )</a:t>
            </a:r>
          </a:p>
          <a:p>
            <a:endParaRPr lang="fr-FR" b="1" dirty="0"/>
          </a:p>
          <a:p>
            <a:endParaRPr lang="fr-FR" b="1" dirty="0" smtClean="0"/>
          </a:p>
          <a:p>
            <a:r>
              <a:rPr lang="fr-FR" b="1" dirty="0" smtClean="0"/>
              <a:t>Détection </a:t>
            </a:r>
            <a:r>
              <a:rPr lang="fr-FR" b="1" dirty="0"/>
              <a:t>de la présence </a:t>
            </a:r>
            <a:r>
              <a:rPr lang="fr-FR" dirty="0"/>
              <a:t>: Le système est équipé de </a:t>
            </a:r>
            <a:r>
              <a:rPr lang="fr-FR" dirty="0" smtClean="0"/>
              <a:t>capteurs, </a:t>
            </a:r>
            <a:r>
              <a:rPr lang="fr-FR" dirty="0"/>
              <a:t>ultrasoniques </a:t>
            </a:r>
            <a:r>
              <a:rPr lang="fr-FR" dirty="0" smtClean="0"/>
              <a:t>qui </a:t>
            </a:r>
            <a:r>
              <a:rPr lang="fr-FR" dirty="0"/>
              <a:t>détectent la présence d'une personne ou d'un objet à proximité de la poubelle.</a:t>
            </a:r>
          </a:p>
          <a:p>
            <a:pPr marL="0" lvl="0" indent="0">
              <a:buNone/>
            </a:pPr>
            <a:endParaRPr dirty="0"/>
          </a:p>
        </p:txBody>
      </p:sp>
      <p:cxnSp>
        <p:nvCxnSpPr>
          <p:cNvPr id="479" name="Google Shape;479;p30"/>
          <p:cNvCxnSpPr/>
          <p:nvPr/>
        </p:nvCxnSpPr>
        <p:spPr>
          <a:xfrm>
            <a:off x="3017250" y="868637"/>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8591400" y="5895242"/>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438800" y="589273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880652"/>
            <a:ext cx="4571999" cy="2262848"/>
          </a:xfrm>
          <a:prstGeom prst="rect">
            <a:avLst/>
          </a:prstGeom>
        </p:spPr>
      </p:pic>
      <p:sp>
        <p:nvSpPr>
          <p:cNvPr id="2" name="Rectangle 1"/>
          <p:cNvSpPr/>
          <p:nvPr/>
        </p:nvSpPr>
        <p:spPr>
          <a:xfrm>
            <a:off x="8484262" y="4667075"/>
            <a:ext cx="383438" cy="307777"/>
          </a:xfrm>
          <a:prstGeom prst="rect">
            <a:avLst/>
          </a:prstGeom>
        </p:spPr>
        <p:txBody>
          <a:bodyPr wrap="none">
            <a:spAutoFit/>
          </a:bodyPr>
          <a:lstStyle/>
          <a:p>
            <a:r>
              <a:rPr lang="fr-FR" dirty="0" smtClean="0"/>
              <a:t>12</a:t>
            </a:r>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solidFill>
                  <a:schemeClr val="accent3"/>
                </a:solidFill>
              </a:rPr>
              <a:t>FONCTIONEMENT(</a:t>
            </a:r>
            <a:r>
              <a:rPr lang="fr" sz="2800" dirty="0">
                <a:latin typeface="Aldhabi" panose="01000000000000000000" pitchFamily="2" charset="-78"/>
                <a:cs typeface="Aldhabi" panose="01000000000000000000" pitchFamily="2" charset="-78"/>
              </a:rPr>
              <a:t>SYSTEM D’OUVERTURE AUTOMATIQUE </a:t>
            </a:r>
            <a:r>
              <a:rPr lang="fr" sz="28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p:txBody>
          <a:bodyPr/>
          <a:lstStyle/>
          <a:p>
            <a:r>
              <a:rPr lang="fr-FR" b="1" dirty="0"/>
              <a:t>Activation du mécanisme d'ouverture </a:t>
            </a:r>
            <a:r>
              <a:rPr lang="fr-FR" dirty="0"/>
              <a:t>: Lorsque les capteurs détectent une présence, ils envoient un signal au mécanisme d'ouverture de la poubelle. Ce mécanisme est un moteur électrique</a:t>
            </a:r>
            <a:r>
              <a:rPr lang="fr-FR" dirty="0" smtClean="0"/>
              <a:t>.</a:t>
            </a:r>
          </a:p>
          <a:p>
            <a:r>
              <a:rPr lang="fr-FR" b="1" dirty="0"/>
              <a:t>Ouverture du couvercle </a:t>
            </a:r>
            <a:r>
              <a:rPr lang="fr-FR" dirty="0"/>
              <a:t>: En réponse au signal des capteurs, le mécanisme d'ouverture est activé et il ouvre automatiquement le couvercle de la poubelle. Cela permet à l'utilisateur de jeter ses déchets sans avoir à toucher le couvercle manuellement.</a:t>
            </a:r>
          </a:p>
          <a:p>
            <a:endParaRPr lang="fr-FR" dirty="0"/>
          </a:p>
          <a:p>
            <a:endParaRPr lang="fr-FR" dirty="0"/>
          </a:p>
          <a:p>
            <a:endParaRPr lang="fr-FR" dirty="0"/>
          </a:p>
        </p:txBody>
      </p:sp>
      <p:pic>
        <p:nvPicPr>
          <p:cNvPr id="5" name="Image 4"/>
          <p:cNvPicPr>
            <a:picLocks noChangeAspect="1"/>
          </p:cNvPicPr>
          <p:nvPr/>
        </p:nvPicPr>
        <p:blipFill>
          <a:blip r:embed="rId2"/>
          <a:stretch>
            <a:fillRect/>
          </a:stretch>
        </p:blipFill>
        <p:spPr>
          <a:xfrm>
            <a:off x="3479803" y="3169919"/>
            <a:ext cx="2184493" cy="1608391"/>
          </a:xfrm>
          <a:prstGeom prst="rect">
            <a:avLst/>
          </a:prstGeom>
        </p:spPr>
      </p:pic>
      <p:sp>
        <p:nvSpPr>
          <p:cNvPr id="4" name="Rectangle 3"/>
          <p:cNvSpPr/>
          <p:nvPr/>
        </p:nvSpPr>
        <p:spPr>
          <a:xfrm>
            <a:off x="8237280" y="4454561"/>
            <a:ext cx="383438" cy="307777"/>
          </a:xfrm>
          <a:prstGeom prst="rect">
            <a:avLst/>
          </a:prstGeom>
        </p:spPr>
        <p:txBody>
          <a:bodyPr wrap="none">
            <a:spAutoFit/>
          </a:bodyPr>
          <a:lstStyle/>
          <a:p>
            <a:r>
              <a:rPr lang="fr-FR" dirty="0" smtClean="0"/>
              <a:t>13</a:t>
            </a:r>
            <a:endParaRPr lang="fr-FR" dirty="0"/>
          </a:p>
        </p:txBody>
      </p:sp>
    </p:spTree>
    <p:extLst>
      <p:ext uri="{BB962C8B-B14F-4D97-AF65-F5344CB8AC3E}">
        <p14:creationId xmlns:p14="http://schemas.microsoft.com/office/powerpoint/2010/main" val="1562541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solidFill>
                  <a:schemeClr val="accent3"/>
                </a:solidFill>
              </a:rPr>
              <a:t>FONCTIONEMENT(</a:t>
            </a:r>
            <a:r>
              <a:rPr lang="fr" sz="2800" dirty="0">
                <a:latin typeface="Aldhabi" panose="01000000000000000000" pitchFamily="2" charset="-78"/>
                <a:cs typeface="Aldhabi" panose="01000000000000000000" pitchFamily="2" charset="-78"/>
              </a:rPr>
              <a:t>SYSTEM D’OUVERTURE AUTOMATIQUE </a:t>
            </a:r>
            <a:r>
              <a:rPr lang="fr" sz="28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p:txBody>
          <a:bodyPr/>
          <a:lstStyle/>
          <a:p>
            <a:r>
              <a:rPr lang="fr-FR" b="1" dirty="0"/>
              <a:t>Temporisation de fermeture </a:t>
            </a:r>
            <a:r>
              <a:rPr lang="fr-FR" dirty="0"/>
              <a:t>: Après un certain laps de temps prédéfini, le mécanisme de fermeture est activé pour refermer automatiquement le couvercle de la poubelle. Cela permet de maintenir l'hygiène en évitant que les déchets ne restent exposés pendant une période prolongée.</a:t>
            </a:r>
          </a:p>
          <a:p>
            <a:endParaRPr lang="fr-FR" dirty="0"/>
          </a:p>
        </p:txBody>
      </p:sp>
      <p:pic>
        <p:nvPicPr>
          <p:cNvPr id="4" name="Image 3"/>
          <p:cNvPicPr>
            <a:picLocks noChangeAspect="1"/>
          </p:cNvPicPr>
          <p:nvPr/>
        </p:nvPicPr>
        <p:blipFill>
          <a:blip r:embed="rId2"/>
          <a:stretch>
            <a:fillRect/>
          </a:stretch>
        </p:blipFill>
        <p:spPr>
          <a:xfrm>
            <a:off x="3300549" y="2760617"/>
            <a:ext cx="2142653" cy="1753475"/>
          </a:xfrm>
          <a:prstGeom prst="rect">
            <a:avLst/>
          </a:prstGeom>
        </p:spPr>
      </p:pic>
      <p:sp>
        <p:nvSpPr>
          <p:cNvPr id="5" name="Rectangle 4"/>
          <p:cNvSpPr/>
          <p:nvPr/>
        </p:nvSpPr>
        <p:spPr>
          <a:xfrm>
            <a:off x="8237281" y="4688096"/>
            <a:ext cx="383438" cy="307777"/>
          </a:xfrm>
          <a:prstGeom prst="rect">
            <a:avLst/>
          </a:prstGeom>
        </p:spPr>
        <p:txBody>
          <a:bodyPr wrap="none">
            <a:spAutoFit/>
          </a:bodyPr>
          <a:lstStyle/>
          <a:p>
            <a:r>
              <a:rPr lang="fr-FR" dirty="0" smtClean="0"/>
              <a:t>14</a:t>
            </a:r>
            <a:endParaRPr lang="fr-FR" dirty="0"/>
          </a:p>
        </p:txBody>
      </p:sp>
    </p:spTree>
    <p:extLst>
      <p:ext uri="{BB962C8B-B14F-4D97-AF65-F5344CB8AC3E}">
        <p14:creationId xmlns:p14="http://schemas.microsoft.com/office/powerpoint/2010/main" val="2160909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solidFill>
                  <a:schemeClr val="accent3"/>
                </a:solidFill>
              </a:rPr>
              <a:t>FONCTIONEMENT(</a:t>
            </a:r>
            <a:r>
              <a:rPr lang="fr" sz="2800" dirty="0">
                <a:latin typeface="Aldhabi" panose="01000000000000000000" pitchFamily="2" charset="-78"/>
                <a:cs typeface="Aldhabi" panose="01000000000000000000" pitchFamily="2" charset="-78"/>
              </a:rPr>
              <a:t>SYSTEM D’OUVERTURE AUTOMATIQUE </a:t>
            </a:r>
            <a:r>
              <a:rPr lang="fr" sz="28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p:txBody>
          <a:bodyPr/>
          <a:lstStyle/>
          <a:p>
            <a:r>
              <a:rPr lang="fr-FR" b="1" dirty="0"/>
              <a:t>Alimentation électrique : </a:t>
            </a:r>
            <a:r>
              <a:rPr lang="fr-FR" dirty="0"/>
              <a:t>Le système d'ouverture automatique est généralement alimenté par une source d'énergie, telle qu'une une connexion électrique, pour alimenter les capteurs, le mécanisme d'ouverture et les autres composants nécessaires au bon fonctionnement du système.</a:t>
            </a:r>
          </a:p>
          <a:p>
            <a:endParaRPr lang="fr-FR" dirty="0"/>
          </a:p>
        </p:txBody>
      </p:sp>
      <p:pic>
        <p:nvPicPr>
          <p:cNvPr id="4" name="Image 3"/>
          <p:cNvPicPr>
            <a:picLocks noChangeAspect="1"/>
          </p:cNvPicPr>
          <p:nvPr/>
        </p:nvPicPr>
        <p:blipFill>
          <a:blip r:embed="rId2"/>
          <a:stretch>
            <a:fillRect/>
          </a:stretch>
        </p:blipFill>
        <p:spPr>
          <a:xfrm>
            <a:off x="2492267" y="2811120"/>
            <a:ext cx="3708235" cy="2126640"/>
          </a:xfrm>
          <a:prstGeom prst="rect">
            <a:avLst/>
          </a:prstGeom>
        </p:spPr>
      </p:pic>
      <p:sp>
        <p:nvSpPr>
          <p:cNvPr id="5" name="Rectangle 4"/>
          <p:cNvSpPr/>
          <p:nvPr/>
        </p:nvSpPr>
        <p:spPr>
          <a:xfrm>
            <a:off x="8237281" y="4629983"/>
            <a:ext cx="383438" cy="307777"/>
          </a:xfrm>
          <a:prstGeom prst="rect">
            <a:avLst/>
          </a:prstGeom>
        </p:spPr>
        <p:txBody>
          <a:bodyPr wrap="none">
            <a:spAutoFit/>
          </a:bodyPr>
          <a:lstStyle/>
          <a:p>
            <a:r>
              <a:rPr lang="fr-FR" dirty="0" smtClean="0"/>
              <a:t>15</a:t>
            </a:r>
            <a:endParaRPr lang="fr-FR" dirty="0"/>
          </a:p>
        </p:txBody>
      </p:sp>
    </p:spTree>
    <p:extLst>
      <p:ext uri="{BB962C8B-B14F-4D97-AF65-F5344CB8AC3E}">
        <p14:creationId xmlns:p14="http://schemas.microsoft.com/office/powerpoint/2010/main" val="1623239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0" y="315363"/>
            <a:ext cx="9144000" cy="707400"/>
          </a:xfrm>
          <a:prstGeom prst="rect">
            <a:avLst/>
          </a:prstGeom>
        </p:spPr>
        <p:txBody>
          <a:bodyPr spcFirstLastPara="1" wrap="square" lIns="91425" tIns="91425" rIns="91425" bIns="91425" anchor="t" anchorCtr="0">
            <a:noAutofit/>
          </a:bodyPr>
          <a:lstStyle/>
          <a:p>
            <a:pPr lvl="0"/>
            <a:r>
              <a:rPr lang="fr-FR" sz="3200" dirty="0" smtClean="0">
                <a:solidFill>
                  <a:schemeClr val="accent3"/>
                </a:solidFill>
              </a:rPr>
              <a:t>FONCTIONEMENT(</a:t>
            </a:r>
            <a:r>
              <a:rPr lang="fr-FR" sz="3200" dirty="0">
                <a:latin typeface="Aldhabi" panose="01000000000000000000" pitchFamily="2" charset="-78"/>
                <a:cs typeface="Aldhabi" panose="01000000000000000000" pitchFamily="2" charset="-78"/>
              </a:rPr>
              <a:t>SYSTEM INDIQUANT L’ETAT DE POUBELLE</a:t>
            </a:r>
            <a:r>
              <a:rPr lang="fr" sz="3200" b="1" dirty="0" smtClean="0">
                <a:solidFill>
                  <a:schemeClr val="accent3"/>
                </a:solidFill>
                <a:latin typeface="Aldhabi" panose="01000000000000000000" pitchFamily="2" charset="-78"/>
                <a:cs typeface="Aldhabi" panose="01000000000000000000" pitchFamily="2" charset="-78"/>
              </a:rPr>
              <a:t>)</a:t>
            </a:r>
            <a:endParaRPr dirty="0"/>
          </a:p>
        </p:txBody>
      </p:sp>
      <p:sp>
        <p:nvSpPr>
          <p:cNvPr id="487" name="Google Shape;487;p31"/>
          <p:cNvSpPr txBox="1">
            <a:spLocks noGrp="1"/>
          </p:cNvSpPr>
          <p:nvPr>
            <p:ph type="body" idx="1"/>
          </p:nvPr>
        </p:nvSpPr>
        <p:spPr>
          <a:xfrm>
            <a:off x="339596" y="1115991"/>
            <a:ext cx="7713900" cy="1695303"/>
          </a:xfrm>
          <a:prstGeom prst="rect">
            <a:avLst/>
          </a:prstGeom>
        </p:spPr>
        <p:txBody>
          <a:bodyPr spcFirstLastPara="1" wrap="square" lIns="91425" tIns="91425" rIns="91425" bIns="91425" anchor="t" anchorCtr="0">
            <a:noAutofit/>
          </a:bodyPr>
          <a:lstStyle/>
          <a:p>
            <a:pPr marL="0" lvl="0" indent="0">
              <a:buNone/>
            </a:pPr>
            <a:r>
              <a:rPr lang="fr-FR" sz="2000" dirty="0">
                <a:solidFill>
                  <a:schemeClr val="accent3"/>
                </a:solidFill>
              </a:rPr>
              <a:t>Partie 1 - </a:t>
            </a:r>
            <a:r>
              <a:rPr lang="fr-FR" sz="2000" dirty="0" err="1"/>
              <a:t>LoRa</a:t>
            </a:r>
            <a:r>
              <a:rPr lang="fr-FR" sz="2000" dirty="0"/>
              <a:t> </a:t>
            </a:r>
            <a:r>
              <a:rPr lang="fr-FR" sz="2000" dirty="0" smtClean="0"/>
              <a:t>SENDER </a:t>
            </a:r>
            <a:r>
              <a:rPr lang="fr-FR" sz="2000" dirty="0"/>
              <a:t>(Poubelle) </a:t>
            </a:r>
            <a:r>
              <a:rPr lang="fr-FR" sz="2000" dirty="0" smtClean="0"/>
              <a:t>:</a:t>
            </a:r>
          </a:p>
          <a:p>
            <a:pPr marL="0" lvl="0" indent="0">
              <a:buNone/>
            </a:pPr>
            <a:endParaRPr lang="fr" dirty="0" smtClean="0"/>
          </a:p>
          <a:p>
            <a:pPr marL="0" lvl="0" indent="0">
              <a:buNone/>
            </a:pPr>
            <a:r>
              <a:rPr lang="fr-FR" dirty="0">
                <a:solidFill>
                  <a:srgbClr val="00B050"/>
                </a:solidFill>
              </a:rPr>
              <a:t>Capteurs de niveau de déchets </a:t>
            </a:r>
            <a:r>
              <a:rPr lang="fr-FR" dirty="0"/>
              <a:t>: La partie 1 de la poubelle est équipée de </a:t>
            </a:r>
            <a:r>
              <a:rPr lang="fr-FR" dirty="0" smtClean="0"/>
              <a:t>des </a:t>
            </a:r>
            <a:r>
              <a:rPr lang="fr-FR" dirty="0"/>
              <a:t>capteurs </a:t>
            </a:r>
            <a:r>
              <a:rPr lang="fr-FR" dirty="0" smtClean="0"/>
              <a:t>de distance. </a:t>
            </a:r>
            <a:r>
              <a:rPr lang="fr-FR" dirty="0"/>
              <a:t>Ces capteurs mesurent la quantité de déchets présents dans la poubelle</a:t>
            </a:r>
          </a:p>
        </p:txBody>
      </p:sp>
      <p:cxnSp>
        <p:nvCxnSpPr>
          <p:cNvPr id="488" name="Google Shape;488;p31"/>
          <p:cNvCxnSpPr/>
          <p:nvPr/>
        </p:nvCxnSpPr>
        <p:spPr>
          <a:xfrm>
            <a:off x="5546643" y="5240633"/>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9" name="Google Shape;489;p31"/>
          <p:cNvCxnSpPr/>
          <p:nvPr/>
        </p:nvCxnSpPr>
        <p:spPr>
          <a:xfrm>
            <a:off x="3920246" y="167584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598" y="2657635"/>
            <a:ext cx="1955691" cy="2404308"/>
          </a:xfrm>
          <a:prstGeom prst="rect">
            <a:avLst/>
          </a:prstGeom>
        </p:spPr>
      </p:pic>
      <p:sp>
        <p:nvSpPr>
          <p:cNvPr id="3" name="Rectangle 2"/>
          <p:cNvSpPr/>
          <p:nvPr/>
        </p:nvSpPr>
        <p:spPr>
          <a:xfrm>
            <a:off x="8332171" y="4572483"/>
            <a:ext cx="383438" cy="307777"/>
          </a:xfrm>
          <a:prstGeom prst="rect">
            <a:avLst/>
          </a:prstGeom>
        </p:spPr>
        <p:txBody>
          <a:bodyPr wrap="none">
            <a:spAutoFit/>
          </a:bodyPr>
          <a:lstStyle/>
          <a:p>
            <a:r>
              <a:rPr lang="fr-FR" dirty="0" smtClean="0"/>
              <a:t>16</a:t>
            </a:r>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268862" y="1240521"/>
            <a:ext cx="7759967" cy="1330004"/>
          </a:xfrm>
          <a:prstGeom prst="rect">
            <a:avLst/>
          </a:prstGeom>
          <a:noFill/>
          <a:extLst>
            <a:ext uri="{909E8E84-426E-40DD-AFC4-6F175D3DCCD1}">
              <a14:hiddenFill xmlns:a14="http://schemas.microsoft.com/office/drawing/2010/main">
                <a:solidFill>
                  <a:srgbClr val="FFFFFF"/>
                </a:solidFill>
              </a14:hiddenFill>
            </a:ext>
          </a:extLst>
        </p:spPr>
        <p:txBody>
          <a:bodyPr spcFirstLastPara="1" wrap="square" lIns="91425" tIns="91425" rIns="91425" bIns="91425" anchor="t" anchorCtr="0">
            <a:noAutofit/>
          </a:bodyPr>
          <a:lstStyle/>
          <a:p>
            <a:pPr>
              <a:buSzPts val="1400"/>
            </a:pPr>
            <a:r>
              <a:rPr lang="fr-FR" sz="1400" dirty="0">
                <a:solidFill>
                  <a:srgbClr val="00B050"/>
                </a:solidFill>
                <a:latin typeface="Golos Text"/>
                <a:ea typeface="Golos Text"/>
                <a:cs typeface="Golos Text"/>
                <a:sym typeface="Golos Text"/>
              </a:rPr>
              <a:t>Module </a:t>
            </a:r>
            <a:r>
              <a:rPr lang="fr-FR" sz="1400" dirty="0" err="1">
                <a:solidFill>
                  <a:srgbClr val="00B050"/>
                </a:solidFill>
                <a:latin typeface="Golos Text"/>
                <a:ea typeface="Golos Text"/>
                <a:cs typeface="Golos Text"/>
                <a:sym typeface="Golos Text"/>
              </a:rPr>
              <a:t>LoRa</a:t>
            </a:r>
            <a:r>
              <a:rPr lang="fr-FR" sz="1400" dirty="0">
                <a:solidFill>
                  <a:srgbClr val="00B050"/>
                </a:solidFill>
                <a:latin typeface="Golos Text"/>
                <a:ea typeface="Golos Text"/>
                <a:cs typeface="Golos Text"/>
                <a:sym typeface="Golos Text"/>
              </a:rPr>
              <a:t> </a:t>
            </a:r>
            <a:r>
              <a:rPr lang="fr-FR" sz="1400" dirty="0">
                <a:solidFill>
                  <a:schemeClr val="tx1"/>
                </a:solidFill>
                <a:latin typeface="Golos Text"/>
                <a:ea typeface="Golos Text"/>
                <a:cs typeface="Golos Text"/>
                <a:sym typeface="Golos Text"/>
              </a:rPr>
              <a:t>: Un module </a:t>
            </a:r>
            <a:r>
              <a:rPr lang="fr-FR" sz="1400" dirty="0" err="1">
                <a:solidFill>
                  <a:schemeClr val="tx1"/>
                </a:solidFill>
                <a:latin typeface="Golos Text"/>
                <a:ea typeface="Golos Text"/>
                <a:cs typeface="Golos Text"/>
                <a:sym typeface="Golos Text"/>
              </a:rPr>
              <a:t>LoRa</a:t>
            </a:r>
            <a:r>
              <a:rPr lang="fr-FR" sz="1400" dirty="0">
                <a:solidFill>
                  <a:schemeClr val="tx1"/>
                </a:solidFill>
                <a:latin typeface="Golos Text"/>
                <a:ea typeface="Golos Text"/>
                <a:cs typeface="Golos Text"/>
                <a:sym typeface="Golos Text"/>
              </a:rPr>
              <a:t> est connecté à la partie 1 de la poubelle. Ce </a:t>
            </a:r>
            <a:r>
              <a:rPr lang="fr-FR" sz="1400" dirty="0" smtClean="0">
                <a:solidFill>
                  <a:schemeClr val="tx1"/>
                </a:solidFill>
                <a:latin typeface="Golos Text"/>
                <a:ea typeface="Golos Text"/>
                <a:cs typeface="Golos Text"/>
                <a:sym typeface="Golos Text"/>
              </a:rPr>
              <a:t>module SENDER </a:t>
            </a:r>
            <a:r>
              <a:rPr lang="fr-FR" sz="1400" dirty="0">
                <a:solidFill>
                  <a:schemeClr val="tx1"/>
                </a:solidFill>
                <a:latin typeface="Golos Text"/>
                <a:ea typeface="Golos Text"/>
                <a:cs typeface="Golos Text"/>
                <a:sym typeface="Golos Text"/>
              </a:rPr>
              <a:t>est responsable de la communication sans fil avec la partie 2 du système.</a:t>
            </a:r>
            <a:br>
              <a:rPr lang="fr-FR" sz="1400" dirty="0">
                <a:solidFill>
                  <a:schemeClr val="tx1"/>
                </a:solidFill>
                <a:latin typeface="Golos Text"/>
                <a:ea typeface="Golos Text"/>
                <a:cs typeface="Golos Text"/>
                <a:sym typeface="Golos Text"/>
              </a:rPr>
            </a:br>
            <a:r>
              <a:rPr lang="fr-FR" sz="1400" dirty="0">
                <a:solidFill>
                  <a:srgbClr val="00B050"/>
                </a:solidFill>
                <a:latin typeface="Golos Text"/>
                <a:ea typeface="Golos Text"/>
                <a:cs typeface="Golos Text"/>
              </a:rPr>
              <a:t>Transmission des données </a:t>
            </a:r>
            <a:r>
              <a:rPr lang="fr-FR" sz="1400" dirty="0">
                <a:solidFill>
                  <a:schemeClr val="tx1"/>
                </a:solidFill>
                <a:latin typeface="Golos Text"/>
                <a:ea typeface="Golos Text"/>
                <a:cs typeface="Golos Text"/>
              </a:rPr>
              <a:t>: Le module </a:t>
            </a:r>
            <a:r>
              <a:rPr lang="fr-FR" sz="1400" dirty="0" err="1">
                <a:solidFill>
                  <a:schemeClr val="tx1"/>
                </a:solidFill>
                <a:latin typeface="Golos Text"/>
                <a:ea typeface="Golos Text"/>
                <a:cs typeface="Golos Text"/>
              </a:rPr>
              <a:t>LoRa</a:t>
            </a:r>
            <a:r>
              <a:rPr lang="fr-FR" sz="1400" dirty="0">
                <a:solidFill>
                  <a:schemeClr val="tx1"/>
                </a:solidFill>
                <a:latin typeface="Golos Text"/>
                <a:ea typeface="Golos Text"/>
                <a:cs typeface="Golos Text"/>
              </a:rPr>
              <a:t> collecte les données des capteurs de niveau de déchets et les encode en un format approprié. Ensuite, il envoie ces données via une communication </a:t>
            </a:r>
            <a:r>
              <a:rPr lang="fr-FR" sz="1400" dirty="0" err="1">
                <a:solidFill>
                  <a:schemeClr val="tx1"/>
                </a:solidFill>
                <a:latin typeface="Golos Text"/>
                <a:ea typeface="Golos Text"/>
                <a:cs typeface="Golos Text"/>
              </a:rPr>
              <a:t>LoRa</a:t>
            </a:r>
            <a:r>
              <a:rPr lang="fr-FR" sz="1400" dirty="0">
                <a:solidFill>
                  <a:schemeClr val="tx1"/>
                </a:solidFill>
                <a:latin typeface="Golos Text"/>
                <a:ea typeface="Golos Text"/>
                <a:cs typeface="Golos Text"/>
              </a:rPr>
              <a:t> à la partie 2 du système</a:t>
            </a:r>
            <a:r>
              <a:rPr lang="fr-FR" sz="1400" dirty="0"/>
              <a:t>.</a:t>
            </a:r>
            <a:br>
              <a:rPr lang="fr-FR" sz="1400" dirty="0"/>
            </a:br>
            <a:endParaRPr lang="fr-FR" sz="1400" dirty="0">
              <a:solidFill>
                <a:schemeClr val="tx1"/>
              </a:solidFill>
              <a:latin typeface="Golos Text"/>
              <a:ea typeface="Golos Text"/>
              <a:cs typeface="Golos Text"/>
              <a:sym typeface="Golos Text"/>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8269865" y="4398006"/>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accent4"/>
                </a:solidFill>
              </a:rPr>
              <a:t>(IA)</a:t>
            </a:r>
            <a:endParaRPr sz="1200" b="1">
              <a:solidFill>
                <a:schemeClr val="accent4"/>
              </a:solidFill>
            </a:endParaRPr>
          </a:p>
        </p:txBody>
      </p:sp>
      <p:sp>
        <p:nvSpPr>
          <p:cNvPr id="2" name="Rectangle 1"/>
          <p:cNvSpPr/>
          <p:nvPr/>
        </p:nvSpPr>
        <p:spPr>
          <a:xfrm>
            <a:off x="145915" y="407462"/>
            <a:ext cx="9192637" cy="584775"/>
          </a:xfrm>
          <a:prstGeom prst="rect">
            <a:avLst/>
          </a:prstGeom>
        </p:spPr>
        <p:txBody>
          <a:bodyPr wrap="square">
            <a:spAutoFit/>
          </a:bodyPr>
          <a:lstStyle/>
          <a:p>
            <a:r>
              <a:rPr lang="fr-FR" sz="3200" b="1" dirty="0">
                <a:solidFill>
                  <a:schemeClr val="accent3"/>
                </a:solidFill>
              </a:rPr>
              <a:t>FONCTIONEMENT</a:t>
            </a:r>
            <a:r>
              <a:rPr lang="fr-FR" sz="3200" dirty="0">
                <a:solidFill>
                  <a:schemeClr val="accent3"/>
                </a:solidFill>
              </a:rPr>
              <a:t>(</a:t>
            </a:r>
            <a:r>
              <a:rPr lang="fr-FR" sz="3200" dirty="0">
                <a:latin typeface="Aldhabi" panose="01000000000000000000" pitchFamily="2" charset="-78"/>
                <a:cs typeface="Aldhabi" panose="01000000000000000000" pitchFamily="2" charset="-78"/>
              </a:rPr>
              <a:t>SYSTEM INDIQUANT L’ETAT DE POUBELLE</a:t>
            </a:r>
            <a:r>
              <a:rPr lang="fr" sz="3200" b="1" dirty="0">
                <a:solidFill>
                  <a:schemeClr val="accent3"/>
                </a:solidFill>
                <a:latin typeface="Aldhabi" panose="01000000000000000000" pitchFamily="2" charset="-78"/>
                <a:cs typeface="Aldhabi" panose="01000000000000000000" pitchFamily="2" charset="-78"/>
              </a:rPr>
              <a:t>)</a:t>
            </a:r>
            <a:endParaRPr lang="fr-FR" sz="3200" dirty="0"/>
          </a:p>
        </p:txBody>
      </p:sp>
      <p:pic>
        <p:nvPicPr>
          <p:cNvPr id="1026" name="Picture 2" descr="TTGO LoRa32 SX1276 OLED with Arduino IDE | Random Nerd Tutoria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893" y="3058165"/>
            <a:ext cx="2912067" cy="16380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6250;p59"/>
          <p:cNvGrpSpPr/>
          <p:nvPr/>
        </p:nvGrpSpPr>
        <p:grpSpPr>
          <a:xfrm>
            <a:off x="2419000" y="3565135"/>
            <a:ext cx="348972" cy="349363"/>
            <a:chOff x="4772437" y="3035799"/>
            <a:chExt cx="348972" cy="349363"/>
          </a:xfrm>
        </p:grpSpPr>
        <p:sp>
          <p:nvSpPr>
            <p:cNvPr id="10" name="Google Shape;16251;p59"/>
            <p:cNvSpPr/>
            <p:nvPr/>
          </p:nvSpPr>
          <p:spPr>
            <a:xfrm>
              <a:off x="4772437" y="3035799"/>
              <a:ext cx="226472" cy="165222"/>
            </a:xfrm>
            <a:custGeom>
              <a:avLst/>
              <a:gdLst/>
              <a:ahLst/>
              <a:cxnLst/>
              <a:rect l="l" t="t" r="r" b="b"/>
              <a:pathLst>
                <a:path w="6955" h="5074" extrusionOk="0">
                  <a:moveTo>
                    <a:pt x="2239" y="1"/>
                  </a:moveTo>
                  <a:cubicBezTo>
                    <a:pt x="1024" y="1"/>
                    <a:pt x="0" y="1025"/>
                    <a:pt x="0" y="2240"/>
                  </a:cubicBezTo>
                  <a:cubicBezTo>
                    <a:pt x="0" y="3454"/>
                    <a:pt x="1024" y="4454"/>
                    <a:pt x="2239" y="4454"/>
                  </a:cubicBezTo>
                  <a:lnTo>
                    <a:pt x="4739" y="4454"/>
                  </a:lnTo>
                  <a:cubicBezTo>
                    <a:pt x="4882" y="4454"/>
                    <a:pt x="5049" y="4407"/>
                    <a:pt x="5192" y="4383"/>
                  </a:cubicBezTo>
                  <a:lnTo>
                    <a:pt x="5787" y="4978"/>
                  </a:lnTo>
                  <a:cubicBezTo>
                    <a:pt x="5851" y="5042"/>
                    <a:pt x="5935" y="5073"/>
                    <a:pt x="6013" y="5073"/>
                  </a:cubicBezTo>
                  <a:cubicBezTo>
                    <a:pt x="6052" y="5073"/>
                    <a:pt x="6089" y="5065"/>
                    <a:pt x="6121" y="5050"/>
                  </a:cubicBezTo>
                  <a:cubicBezTo>
                    <a:pt x="6240" y="4978"/>
                    <a:pt x="6311" y="4883"/>
                    <a:pt x="6311" y="4740"/>
                  </a:cubicBezTo>
                  <a:lnTo>
                    <a:pt x="6311" y="3764"/>
                  </a:lnTo>
                  <a:cubicBezTo>
                    <a:pt x="6740" y="3335"/>
                    <a:pt x="6954" y="2811"/>
                    <a:pt x="6954" y="2240"/>
                  </a:cubicBezTo>
                  <a:cubicBezTo>
                    <a:pt x="6954" y="1025"/>
                    <a:pt x="5930" y="1"/>
                    <a:pt x="4739" y="1"/>
                  </a:cubicBezTo>
                  <a:close/>
                </a:path>
              </a:pathLst>
            </a:custGeom>
            <a:solidFill>
              <a:srgbClr val="DEE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52;p59"/>
            <p:cNvSpPr/>
            <p:nvPr/>
          </p:nvSpPr>
          <p:spPr>
            <a:xfrm>
              <a:off x="4886405" y="3035799"/>
              <a:ext cx="112503" cy="164245"/>
            </a:xfrm>
            <a:custGeom>
              <a:avLst/>
              <a:gdLst/>
              <a:ahLst/>
              <a:cxnLst/>
              <a:rect l="l" t="t" r="r" b="b"/>
              <a:pathLst>
                <a:path w="3455" h="5044" extrusionOk="0">
                  <a:moveTo>
                    <a:pt x="1" y="1"/>
                  </a:moveTo>
                  <a:lnTo>
                    <a:pt x="1" y="4407"/>
                  </a:lnTo>
                  <a:lnTo>
                    <a:pt x="1239" y="4407"/>
                  </a:lnTo>
                  <a:cubicBezTo>
                    <a:pt x="1382" y="4407"/>
                    <a:pt x="1525" y="4383"/>
                    <a:pt x="1692" y="4359"/>
                  </a:cubicBezTo>
                  <a:lnTo>
                    <a:pt x="2287" y="4954"/>
                  </a:lnTo>
                  <a:cubicBezTo>
                    <a:pt x="2345" y="5012"/>
                    <a:pt x="2402" y="5044"/>
                    <a:pt x="2465" y="5044"/>
                  </a:cubicBezTo>
                  <a:cubicBezTo>
                    <a:pt x="2506" y="5044"/>
                    <a:pt x="2550" y="5030"/>
                    <a:pt x="2597" y="5002"/>
                  </a:cubicBezTo>
                  <a:cubicBezTo>
                    <a:pt x="2740" y="4954"/>
                    <a:pt x="2811" y="4835"/>
                    <a:pt x="2811" y="4716"/>
                  </a:cubicBezTo>
                  <a:lnTo>
                    <a:pt x="2811" y="3740"/>
                  </a:lnTo>
                  <a:cubicBezTo>
                    <a:pt x="3216" y="3311"/>
                    <a:pt x="3454" y="2763"/>
                    <a:pt x="3454" y="2216"/>
                  </a:cubicBezTo>
                  <a:cubicBezTo>
                    <a:pt x="3454" y="1025"/>
                    <a:pt x="2430" y="1"/>
                    <a:pt x="1239" y="1"/>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53;p59"/>
            <p:cNvSpPr/>
            <p:nvPr/>
          </p:nvSpPr>
          <p:spPr>
            <a:xfrm>
              <a:off x="4833687" y="3097082"/>
              <a:ext cx="21752" cy="20970"/>
            </a:xfrm>
            <a:custGeom>
              <a:avLst/>
              <a:gdLst/>
              <a:ahLst/>
              <a:cxnLst/>
              <a:rect l="l" t="t" r="r" b="b"/>
              <a:pathLst>
                <a:path w="668" h="644" extrusionOk="0">
                  <a:moveTo>
                    <a:pt x="334" y="0"/>
                  </a:moveTo>
                  <a:cubicBezTo>
                    <a:pt x="143" y="0"/>
                    <a:pt x="1" y="143"/>
                    <a:pt x="1" y="334"/>
                  </a:cubicBezTo>
                  <a:cubicBezTo>
                    <a:pt x="1" y="500"/>
                    <a:pt x="143" y="643"/>
                    <a:pt x="334" y="643"/>
                  </a:cubicBezTo>
                  <a:cubicBezTo>
                    <a:pt x="501" y="643"/>
                    <a:pt x="667" y="500"/>
                    <a:pt x="667" y="334"/>
                  </a:cubicBezTo>
                  <a:cubicBezTo>
                    <a:pt x="667" y="143"/>
                    <a:pt x="501"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54;p59"/>
            <p:cNvSpPr/>
            <p:nvPr/>
          </p:nvSpPr>
          <p:spPr>
            <a:xfrm>
              <a:off x="4873999" y="3097082"/>
              <a:ext cx="21752" cy="20970"/>
            </a:xfrm>
            <a:custGeom>
              <a:avLst/>
              <a:gdLst/>
              <a:ahLst/>
              <a:cxnLst/>
              <a:rect l="l" t="t" r="r" b="b"/>
              <a:pathLst>
                <a:path w="668" h="644" extrusionOk="0">
                  <a:moveTo>
                    <a:pt x="334" y="0"/>
                  </a:moveTo>
                  <a:cubicBezTo>
                    <a:pt x="168" y="0"/>
                    <a:pt x="1" y="143"/>
                    <a:pt x="1" y="334"/>
                  </a:cubicBezTo>
                  <a:cubicBezTo>
                    <a:pt x="1" y="500"/>
                    <a:pt x="168" y="643"/>
                    <a:pt x="334" y="643"/>
                  </a:cubicBezTo>
                  <a:cubicBezTo>
                    <a:pt x="525" y="643"/>
                    <a:pt x="668" y="500"/>
                    <a:pt x="668" y="334"/>
                  </a:cubicBezTo>
                  <a:cubicBezTo>
                    <a:pt x="668" y="143"/>
                    <a:pt x="525"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55;p59"/>
            <p:cNvSpPr/>
            <p:nvPr/>
          </p:nvSpPr>
          <p:spPr>
            <a:xfrm>
              <a:off x="4915874" y="3097082"/>
              <a:ext cx="21752" cy="20970"/>
            </a:xfrm>
            <a:custGeom>
              <a:avLst/>
              <a:gdLst/>
              <a:ahLst/>
              <a:cxnLst/>
              <a:rect l="l" t="t" r="r" b="b"/>
              <a:pathLst>
                <a:path w="668" h="644" extrusionOk="0">
                  <a:moveTo>
                    <a:pt x="334" y="0"/>
                  </a:moveTo>
                  <a:cubicBezTo>
                    <a:pt x="144" y="0"/>
                    <a:pt x="1" y="143"/>
                    <a:pt x="1" y="334"/>
                  </a:cubicBezTo>
                  <a:cubicBezTo>
                    <a:pt x="1" y="500"/>
                    <a:pt x="144" y="643"/>
                    <a:pt x="334" y="643"/>
                  </a:cubicBezTo>
                  <a:cubicBezTo>
                    <a:pt x="525" y="643"/>
                    <a:pt x="668" y="500"/>
                    <a:pt x="668" y="334"/>
                  </a:cubicBezTo>
                  <a:cubicBezTo>
                    <a:pt x="668" y="143"/>
                    <a:pt x="525" y="0"/>
                    <a:pt x="334"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56;p59"/>
            <p:cNvSpPr/>
            <p:nvPr/>
          </p:nvSpPr>
          <p:spPr>
            <a:xfrm>
              <a:off x="4895718" y="3220363"/>
              <a:ext cx="225691" cy="164799"/>
            </a:xfrm>
            <a:custGeom>
              <a:avLst/>
              <a:gdLst/>
              <a:ahLst/>
              <a:cxnLst/>
              <a:rect l="l" t="t" r="r" b="b"/>
              <a:pathLst>
                <a:path w="6931" h="5061" extrusionOk="0">
                  <a:moveTo>
                    <a:pt x="2215" y="1"/>
                  </a:moveTo>
                  <a:cubicBezTo>
                    <a:pt x="977" y="1"/>
                    <a:pt x="1" y="977"/>
                    <a:pt x="1" y="2192"/>
                  </a:cubicBezTo>
                  <a:cubicBezTo>
                    <a:pt x="1" y="2763"/>
                    <a:pt x="239" y="3335"/>
                    <a:pt x="620" y="3740"/>
                  </a:cubicBezTo>
                  <a:lnTo>
                    <a:pt x="620" y="4740"/>
                  </a:lnTo>
                  <a:cubicBezTo>
                    <a:pt x="620" y="4835"/>
                    <a:pt x="715" y="4978"/>
                    <a:pt x="834" y="5026"/>
                  </a:cubicBezTo>
                  <a:cubicBezTo>
                    <a:pt x="876" y="5051"/>
                    <a:pt x="917" y="5061"/>
                    <a:pt x="958" y="5061"/>
                  </a:cubicBezTo>
                  <a:cubicBezTo>
                    <a:pt x="1033" y="5061"/>
                    <a:pt x="1106" y="5025"/>
                    <a:pt x="1168" y="4978"/>
                  </a:cubicBezTo>
                  <a:lnTo>
                    <a:pt x="1763" y="4383"/>
                  </a:lnTo>
                  <a:cubicBezTo>
                    <a:pt x="1906" y="4406"/>
                    <a:pt x="2049" y="4430"/>
                    <a:pt x="2215" y="4430"/>
                  </a:cubicBezTo>
                  <a:lnTo>
                    <a:pt x="4716" y="4430"/>
                  </a:lnTo>
                  <a:cubicBezTo>
                    <a:pt x="5931" y="4430"/>
                    <a:pt x="6931" y="3430"/>
                    <a:pt x="6931" y="2192"/>
                  </a:cubicBezTo>
                  <a:cubicBezTo>
                    <a:pt x="6931" y="1001"/>
                    <a:pt x="5931"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57;p59"/>
            <p:cNvSpPr/>
            <p:nvPr/>
          </p:nvSpPr>
          <p:spPr>
            <a:xfrm>
              <a:off x="5008157" y="3221145"/>
              <a:ext cx="113252" cy="143503"/>
            </a:xfrm>
            <a:custGeom>
              <a:avLst/>
              <a:gdLst/>
              <a:ahLst/>
              <a:cxnLst/>
              <a:rect l="l" t="t" r="r" b="b"/>
              <a:pathLst>
                <a:path w="3478" h="4407" extrusionOk="0">
                  <a:moveTo>
                    <a:pt x="1282" y="0"/>
                  </a:moveTo>
                  <a:cubicBezTo>
                    <a:pt x="1268" y="0"/>
                    <a:pt x="1254" y="0"/>
                    <a:pt x="1239" y="1"/>
                  </a:cubicBezTo>
                  <a:lnTo>
                    <a:pt x="1" y="1"/>
                  </a:lnTo>
                  <a:lnTo>
                    <a:pt x="1" y="4406"/>
                  </a:lnTo>
                  <a:lnTo>
                    <a:pt x="1239" y="4406"/>
                  </a:lnTo>
                  <a:cubicBezTo>
                    <a:pt x="2478" y="4406"/>
                    <a:pt x="3478" y="3406"/>
                    <a:pt x="3478" y="2168"/>
                  </a:cubicBezTo>
                  <a:cubicBezTo>
                    <a:pt x="3478" y="991"/>
                    <a:pt x="2501" y="0"/>
                    <a:pt x="1282" y="0"/>
                  </a:cubicBezTo>
                  <a:close/>
                </a:path>
              </a:pathLst>
            </a:custGeom>
            <a:solidFill>
              <a:srgbClr val="7C8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58;p59"/>
            <p:cNvSpPr/>
            <p:nvPr/>
          </p:nvSpPr>
          <p:spPr>
            <a:xfrm>
              <a:off x="4957001" y="3280865"/>
              <a:ext cx="20970" cy="21752"/>
            </a:xfrm>
            <a:custGeom>
              <a:avLst/>
              <a:gdLst/>
              <a:ahLst/>
              <a:cxnLst/>
              <a:rect l="l" t="t" r="r" b="b"/>
              <a:pathLst>
                <a:path w="644" h="668" extrusionOk="0">
                  <a:moveTo>
                    <a:pt x="333" y="0"/>
                  </a:moveTo>
                  <a:cubicBezTo>
                    <a:pt x="143" y="0"/>
                    <a:pt x="0" y="167"/>
                    <a:pt x="0" y="334"/>
                  </a:cubicBezTo>
                  <a:cubicBezTo>
                    <a:pt x="0" y="524"/>
                    <a:pt x="143" y="667"/>
                    <a:pt x="333" y="667"/>
                  </a:cubicBezTo>
                  <a:cubicBezTo>
                    <a:pt x="500" y="667"/>
                    <a:pt x="643" y="524"/>
                    <a:pt x="643" y="334"/>
                  </a:cubicBezTo>
                  <a:cubicBezTo>
                    <a:pt x="643" y="167"/>
                    <a:pt x="500" y="0"/>
                    <a:pt x="333"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59;p59"/>
            <p:cNvSpPr/>
            <p:nvPr/>
          </p:nvSpPr>
          <p:spPr>
            <a:xfrm>
              <a:off x="4997313" y="3280865"/>
              <a:ext cx="21752" cy="21752"/>
            </a:xfrm>
            <a:custGeom>
              <a:avLst/>
              <a:gdLst/>
              <a:ahLst/>
              <a:cxnLst/>
              <a:rect l="l" t="t" r="r" b="b"/>
              <a:pathLst>
                <a:path w="668" h="668" extrusionOk="0">
                  <a:moveTo>
                    <a:pt x="334" y="0"/>
                  </a:moveTo>
                  <a:cubicBezTo>
                    <a:pt x="143" y="0"/>
                    <a:pt x="0" y="167"/>
                    <a:pt x="0" y="334"/>
                  </a:cubicBezTo>
                  <a:cubicBezTo>
                    <a:pt x="0" y="524"/>
                    <a:pt x="143" y="667"/>
                    <a:pt x="334" y="667"/>
                  </a:cubicBezTo>
                  <a:cubicBezTo>
                    <a:pt x="524" y="667"/>
                    <a:pt x="667" y="524"/>
                    <a:pt x="667" y="334"/>
                  </a:cubicBezTo>
                  <a:cubicBezTo>
                    <a:pt x="667" y="167"/>
                    <a:pt x="524"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60;p59"/>
            <p:cNvSpPr/>
            <p:nvPr/>
          </p:nvSpPr>
          <p:spPr>
            <a:xfrm>
              <a:off x="5038407" y="3280865"/>
              <a:ext cx="20970" cy="21752"/>
            </a:xfrm>
            <a:custGeom>
              <a:avLst/>
              <a:gdLst/>
              <a:ahLst/>
              <a:cxnLst/>
              <a:rect l="l" t="t" r="r" b="b"/>
              <a:pathLst>
                <a:path w="644" h="668" extrusionOk="0">
                  <a:moveTo>
                    <a:pt x="310" y="0"/>
                  </a:moveTo>
                  <a:cubicBezTo>
                    <a:pt x="143" y="0"/>
                    <a:pt x="1" y="167"/>
                    <a:pt x="1" y="334"/>
                  </a:cubicBezTo>
                  <a:cubicBezTo>
                    <a:pt x="1" y="524"/>
                    <a:pt x="143" y="667"/>
                    <a:pt x="310" y="667"/>
                  </a:cubicBezTo>
                  <a:cubicBezTo>
                    <a:pt x="501" y="667"/>
                    <a:pt x="644" y="524"/>
                    <a:pt x="644" y="334"/>
                  </a:cubicBezTo>
                  <a:cubicBezTo>
                    <a:pt x="644" y="167"/>
                    <a:pt x="501" y="0"/>
                    <a:pt x="310" y="0"/>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61;p59"/>
            <p:cNvSpPr/>
            <p:nvPr/>
          </p:nvSpPr>
          <p:spPr>
            <a:xfrm>
              <a:off x="5008157" y="3282395"/>
              <a:ext cx="10908" cy="20221"/>
            </a:xfrm>
            <a:custGeom>
              <a:avLst/>
              <a:gdLst/>
              <a:ahLst/>
              <a:cxnLst/>
              <a:rect l="l" t="t" r="r" b="b"/>
              <a:pathLst>
                <a:path w="335" h="621" extrusionOk="0">
                  <a:moveTo>
                    <a:pt x="1" y="1"/>
                  </a:moveTo>
                  <a:lnTo>
                    <a:pt x="1" y="620"/>
                  </a:lnTo>
                  <a:cubicBezTo>
                    <a:pt x="191" y="620"/>
                    <a:pt x="334" y="477"/>
                    <a:pt x="334" y="287"/>
                  </a:cubicBezTo>
                  <a:cubicBezTo>
                    <a:pt x="334" y="120"/>
                    <a:pt x="191" y="1"/>
                    <a:pt x="1" y="1"/>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62;p59"/>
            <p:cNvSpPr/>
            <p:nvPr/>
          </p:nvSpPr>
          <p:spPr>
            <a:xfrm>
              <a:off x="4884875" y="3097863"/>
              <a:ext cx="10876" cy="20970"/>
            </a:xfrm>
            <a:custGeom>
              <a:avLst/>
              <a:gdLst/>
              <a:ahLst/>
              <a:cxnLst/>
              <a:rect l="l" t="t" r="r" b="b"/>
              <a:pathLst>
                <a:path w="334" h="644" extrusionOk="0">
                  <a:moveTo>
                    <a:pt x="0" y="0"/>
                  </a:moveTo>
                  <a:lnTo>
                    <a:pt x="0" y="643"/>
                  </a:lnTo>
                  <a:cubicBezTo>
                    <a:pt x="191" y="643"/>
                    <a:pt x="334" y="476"/>
                    <a:pt x="334" y="310"/>
                  </a:cubicBezTo>
                  <a:cubicBezTo>
                    <a:pt x="334" y="119"/>
                    <a:pt x="191" y="0"/>
                    <a:pt x="0"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TTGO LoRa32 SX1276 OLED with Arduino IDE | Random Nerd Tutori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039" y="2635105"/>
            <a:ext cx="4112867" cy="23141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69865" y="4835723"/>
            <a:ext cx="383438" cy="307777"/>
          </a:xfrm>
          <a:prstGeom prst="rect">
            <a:avLst/>
          </a:prstGeom>
        </p:spPr>
        <p:txBody>
          <a:bodyPr wrap="none">
            <a:spAutoFit/>
          </a:bodyPr>
          <a:lstStyle/>
          <a:p>
            <a:r>
              <a:rPr lang="fr-FR" dirty="0" smtClean="0"/>
              <a:t>17</a:t>
            </a:r>
            <a:endParaRPr lang="fr-FR" dirty="0"/>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131440" y="159201"/>
            <a:ext cx="8297559" cy="707400"/>
          </a:xfrm>
          <a:prstGeom prst="rect">
            <a:avLst/>
          </a:prstGeom>
        </p:spPr>
        <p:txBody>
          <a:bodyPr spcFirstLastPara="1" wrap="square" lIns="91425" tIns="91425" rIns="91425" bIns="91425" anchor="t" anchorCtr="0">
            <a:noAutofit/>
          </a:bodyPr>
          <a:lstStyle/>
          <a:p>
            <a:r>
              <a:rPr lang="fr-FR" sz="2800" b="1" dirty="0">
                <a:solidFill>
                  <a:schemeClr val="accent3"/>
                </a:solidFill>
              </a:rPr>
              <a:t>FONCTIONEMENT</a:t>
            </a:r>
            <a:r>
              <a:rPr lang="fr-FR" sz="2800" dirty="0">
                <a:solidFill>
                  <a:schemeClr val="accent3"/>
                </a:solidFill>
              </a:rPr>
              <a:t>(</a:t>
            </a:r>
            <a:r>
              <a:rPr lang="fr-FR" sz="2800" dirty="0">
                <a:latin typeface="Aldhabi" panose="01000000000000000000" pitchFamily="2" charset="-78"/>
                <a:cs typeface="Aldhabi" panose="01000000000000000000" pitchFamily="2" charset="-78"/>
              </a:rPr>
              <a:t>SYSTEM INDIQUANT L’ETAT DE POUBELLE</a:t>
            </a:r>
            <a:r>
              <a:rPr lang="fr" sz="2800" b="1" dirty="0">
                <a:solidFill>
                  <a:schemeClr val="accent3"/>
                </a:solidFill>
                <a:latin typeface="Aldhabi" panose="01000000000000000000" pitchFamily="2" charset="-78"/>
                <a:cs typeface="Aldhabi" panose="01000000000000000000" pitchFamily="2" charset="-78"/>
              </a:rPr>
              <a:t>)</a:t>
            </a:r>
            <a:endParaRPr lang="fr-FR" sz="2800" dirty="0"/>
          </a:p>
        </p:txBody>
      </p:sp>
      <p:sp>
        <p:nvSpPr>
          <p:cNvPr id="503" name="Google Shape;503;p33"/>
          <p:cNvSpPr txBox="1">
            <a:spLocks noGrp="1"/>
          </p:cNvSpPr>
          <p:nvPr>
            <p:ph type="body" idx="1"/>
          </p:nvPr>
        </p:nvSpPr>
        <p:spPr>
          <a:xfrm>
            <a:off x="647005" y="837825"/>
            <a:ext cx="7713900" cy="1675848"/>
          </a:xfrm>
          <a:prstGeom prst="rect">
            <a:avLst/>
          </a:prstGeom>
        </p:spPr>
        <p:txBody>
          <a:bodyPr spcFirstLastPara="1" wrap="square" lIns="91425" tIns="91425" rIns="91425" bIns="91425" anchor="t" anchorCtr="0">
            <a:noAutofit/>
          </a:bodyPr>
          <a:lstStyle/>
          <a:p>
            <a:pPr marL="0" lvl="0" indent="0">
              <a:buNone/>
            </a:pPr>
            <a:r>
              <a:rPr lang="fr-FR" sz="2000" dirty="0">
                <a:solidFill>
                  <a:schemeClr val="accent3"/>
                </a:solidFill>
              </a:rPr>
              <a:t>Partie 2</a:t>
            </a:r>
            <a:r>
              <a:rPr lang="fr-FR" sz="2000" dirty="0" smtClean="0">
                <a:solidFill>
                  <a:schemeClr val="accent3"/>
                </a:solidFill>
              </a:rPr>
              <a:t> </a:t>
            </a:r>
            <a:r>
              <a:rPr lang="fr-FR" sz="2000" dirty="0">
                <a:solidFill>
                  <a:schemeClr val="accent3"/>
                </a:solidFill>
              </a:rPr>
              <a:t>- </a:t>
            </a:r>
            <a:r>
              <a:rPr lang="fr-FR" sz="2000" dirty="0" err="1"/>
              <a:t>LoRa</a:t>
            </a:r>
            <a:r>
              <a:rPr lang="fr-FR" sz="2000" dirty="0"/>
              <a:t> </a:t>
            </a:r>
            <a:r>
              <a:rPr lang="fr-FR" sz="2000" dirty="0" err="1" smtClean="0"/>
              <a:t>Receiver</a:t>
            </a:r>
            <a:r>
              <a:rPr lang="fr-FR" sz="2000" dirty="0" smtClean="0"/>
              <a:t> </a:t>
            </a:r>
            <a:r>
              <a:rPr lang="fr-FR" sz="2000" dirty="0"/>
              <a:t>(PC) </a:t>
            </a:r>
            <a:r>
              <a:rPr lang="fr-FR" sz="2000" dirty="0" smtClean="0"/>
              <a:t>:</a:t>
            </a:r>
          </a:p>
          <a:p>
            <a:pPr marL="0" indent="0">
              <a:buNone/>
            </a:pPr>
            <a:endParaRPr lang="fr-FR" dirty="0" smtClean="0">
              <a:solidFill>
                <a:srgbClr val="00B050"/>
              </a:solidFill>
            </a:endParaRPr>
          </a:p>
          <a:p>
            <a:pPr marL="0" indent="0">
              <a:buNone/>
            </a:pPr>
            <a:r>
              <a:rPr lang="fr-FR" dirty="0" err="1" smtClean="0">
                <a:solidFill>
                  <a:srgbClr val="00B050"/>
                </a:solidFill>
              </a:rPr>
              <a:t>LoRa</a:t>
            </a:r>
            <a:r>
              <a:rPr lang="fr-FR" dirty="0" smtClean="0">
                <a:solidFill>
                  <a:srgbClr val="00B050"/>
                </a:solidFill>
              </a:rPr>
              <a:t> </a:t>
            </a:r>
            <a:r>
              <a:rPr lang="fr-FR" dirty="0" err="1" smtClean="0">
                <a:solidFill>
                  <a:srgbClr val="00B050"/>
                </a:solidFill>
              </a:rPr>
              <a:t>Receiver</a:t>
            </a:r>
            <a:r>
              <a:rPr lang="fr-FR" dirty="0" smtClean="0">
                <a:solidFill>
                  <a:srgbClr val="00B050"/>
                </a:solidFill>
              </a:rPr>
              <a:t> </a:t>
            </a:r>
            <a:r>
              <a:rPr lang="fr-FR" dirty="0"/>
              <a:t>: La partie 2 du système est un </a:t>
            </a:r>
            <a:r>
              <a:rPr lang="fr-FR" dirty="0" err="1"/>
              <a:t>LoRa</a:t>
            </a:r>
            <a:r>
              <a:rPr lang="fr-FR" dirty="0"/>
              <a:t> </a:t>
            </a:r>
            <a:r>
              <a:rPr lang="fr-FR" dirty="0" err="1" smtClean="0"/>
              <a:t>Receiver</a:t>
            </a:r>
            <a:r>
              <a:rPr lang="fr-FR" dirty="0" smtClean="0"/>
              <a:t> </a:t>
            </a:r>
            <a:r>
              <a:rPr lang="fr-FR" dirty="0"/>
              <a:t>connecté à un PC. Ce </a:t>
            </a:r>
            <a:r>
              <a:rPr lang="fr-FR" dirty="0" err="1"/>
              <a:t>gateway</a:t>
            </a:r>
            <a:r>
              <a:rPr lang="fr-FR" dirty="0"/>
              <a:t> sert d'interface de communication entre la partie 1 (poubelle) et le PC</a:t>
            </a:r>
            <a:r>
              <a:rPr lang="fr-FR" dirty="0" smtClean="0"/>
              <a:t>.</a:t>
            </a:r>
          </a:p>
          <a:p>
            <a:pPr marL="0" indent="0">
              <a:buNone/>
            </a:pPr>
            <a:r>
              <a:rPr lang="fr-FR" dirty="0">
                <a:solidFill>
                  <a:srgbClr val="00B050"/>
                </a:solidFill>
              </a:rPr>
              <a:t>Réception des données </a:t>
            </a:r>
            <a:r>
              <a:rPr lang="fr-FR" dirty="0"/>
              <a:t>: Le </a:t>
            </a:r>
            <a:r>
              <a:rPr lang="fr-FR" dirty="0" err="1"/>
              <a:t>LoRa</a:t>
            </a:r>
            <a:r>
              <a:rPr lang="fr-FR" dirty="0"/>
              <a:t> </a:t>
            </a:r>
            <a:r>
              <a:rPr lang="fr-FR" dirty="0" err="1" smtClean="0"/>
              <a:t>Receiver</a:t>
            </a:r>
            <a:r>
              <a:rPr lang="fr-FR" dirty="0" smtClean="0"/>
              <a:t> </a:t>
            </a:r>
            <a:r>
              <a:rPr lang="fr-FR" dirty="0"/>
              <a:t>reçoit les données de la partie 1 de la poubelle via la communication </a:t>
            </a:r>
            <a:r>
              <a:rPr lang="fr-FR" dirty="0" err="1"/>
              <a:t>LoRa</a:t>
            </a:r>
            <a:r>
              <a:rPr lang="fr-FR" dirty="0"/>
              <a:t>. Il décode les données reçues et les prépare pour le traitement ultérieur</a:t>
            </a:r>
            <a:r>
              <a:rPr lang="fr-FR" dirty="0" smtClean="0"/>
              <a:t>.</a:t>
            </a:r>
            <a:r>
              <a:rPr lang="fr-FR" dirty="0"/>
              <a:t> Les données sont reçues via </a:t>
            </a:r>
            <a:r>
              <a:rPr lang="fr-FR" dirty="0">
                <a:solidFill>
                  <a:schemeClr val="accent2">
                    <a:lumMod val="25000"/>
                  </a:schemeClr>
                </a:solidFill>
              </a:rPr>
              <a:t>la communication </a:t>
            </a:r>
            <a:r>
              <a:rPr lang="fr-FR" dirty="0" err="1">
                <a:solidFill>
                  <a:schemeClr val="accent2">
                    <a:lumMod val="25000"/>
                  </a:schemeClr>
                </a:solidFill>
              </a:rPr>
              <a:t>LoRa</a:t>
            </a:r>
            <a:r>
              <a:rPr lang="fr-FR" dirty="0">
                <a:solidFill>
                  <a:schemeClr val="accent2">
                    <a:lumMod val="25000"/>
                  </a:schemeClr>
                </a:solidFill>
              </a:rPr>
              <a:t> </a:t>
            </a:r>
            <a:r>
              <a:rPr lang="fr-FR" dirty="0"/>
              <a:t>et décodées pour extraire les informations pertinentes.</a:t>
            </a:r>
          </a:p>
          <a:p>
            <a:pPr marL="0" indent="0">
              <a:buNone/>
            </a:pPr>
            <a:endParaRPr lang="fr-FR" dirty="0"/>
          </a:p>
          <a:p>
            <a:pPr marL="0" lvl="0" indent="0">
              <a:buNone/>
            </a:pPr>
            <a:endParaRPr lang="fr-FR" sz="2000" dirty="0"/>
          </a:p>
        </p:txBody>
      </p:sp>
      <p:cxnSp>
        <p:nvCxnSpPr>
          <p:cNvPr id="504" name="Google Shape;504;p33"/>
          <p:cNvCxnSpPr/>
          <p:nvPr/>
        </p:nvCxnSpPr>
        <p:spPr>
          <a:xfrm>
            <a:off x="-552600" y="523864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5" name="Google Shape;505;p33"/>
          <p:cNvCxnSpPr/>
          <p:nvPr/>
        </p:nvCxnSpPr>
        <p:spPr>
          <a:xfrm>
            <a:off x="8867700" y="5336748"/>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6" name="Google Shape;506;p33"/>
          <p:cNvCxnSpPr/>
          <p:nvPr/>
        </p:nvCxnSpPr>
        <p:spPr>
          <a:xfrm>
            <a:off x="5682880" y="547641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 name="Image 1"/>
          <p:cNvPicPr>
            <a:picLocks noChangeAspect="1"/>
          </p:cNvPicPr>
          <p:nvPr/>
        </p:nvPicPr>
        <p:blipFill>
          <a:blip r:embed="rId3"/>
          <a:stretch>
            <a:fillRect/>
          </a:stretch>
        </p:blipFill>
        <p:spPr>
          <a:xfrm>
            <a:off x="717547" y="3384440"/>
            <a:ext cx="2398282" cy="1352474"/>
          </a:xfrm>
          <a:prstGeom prst="rect">
            <a:avLst/>
          </a:prstGeom>
        </p:spPr>
      </p:pic>
      <p:grpSp>
        <p:nvGrpSpPr>
          <p:cNvPr id="7" name="Google Shape;16250;p59"/>
          <p:cNvGrpSpPr/>
          <p:nvPr/>
        </p:nvGrpSpPr>
        <p:grpSpPr>
          <a:xfrm>
            <a:off x="2128493" y="3388084"/>
            <a:ext cx="348972" cy="349363"/>
            <a:chOff x="4772437" y="3035799"/>
            <a:chExt cx="348972" cy="349363"/>
          </a:xfrm>
        </p:grpSpPr>
        <p:sp>
          <p:nvSpPr>
            <p:cNvPr id="8" name="Google Shape;16251;p59"/>
            <p:cNvSpPr/>
            <p:nvPr/>
          </p:nvSpPr>
          <p:spPr>
            <a:xfrm>
              <a:off x="4772437" y="3035799"/>
              <a:ext cx="226472" cy="165222"/>
            </a:xfrm>
            <a:custGeom>
              <a:avLst/>
              <a:gdLst/>
              <a:ahLst/>
              <a:cxnLst/>
              <a:rect l="l" t="t" r="r" b="b"/>
              <a:pathLst>
                <a:path w="6955" h="5074" extrusionOk="0">
                  <a:moveTo>
                    <a:pt x="2239" y="1"/>
                  </a:moveTo>
                  <a:cubicBezTo>
                    <a:pt x="1024" y="1"/>
                    <a:pt x="0" y="1025"/>
                    <a:pt x="0" y="2240"/>
                  </a:cubicBezTo>
                  <a:cubicBezTo>
                    <a:pt x="0" y="3454"/>
                    <a:pt x="1024" y="4454"/>
                    <a:pt x="2239" y="4454"/>
                  </a:cubicBezTo>
                  <a:lnTo>
                    <a:pt x="4739" y="4454"/>
                  </a:lnTo>
                  <a:cubicBezTo>
                    <a:pt x="4882" y="4454"/>
                    <a:pt x="5049" y="4407"/>
                    <a:pt x="5192" y="4383"/>
                  </a:cubicBezTo>
                  <a:lnTo>
                    <a:pt x="5787" y="4978"/>
                  </a:lnTo>
                  <a:cubicBezTo>
                    <a:pt x="5851" y="5042"/>
                    <a:pt x="5935" y="5073"/>
                    <a:pt x="6013" y="5073"/>
                  </a:cubicBezTo>
                  <a:cubicBezTo>
                    <a:pt x="6052" y="5073"/>
                    <a:pt x="6089" y="5065"/>
                    <a:pt x="6121" y="5050"/>
                  </a:cubicBezTo>
                  <a:cubicBezTo>
                    <a:pt x="6240" y="4978"/>
                    <a:pt x="6311" y="4883"/>
                    <a:pt x="6311" y="4740"/>
                  </a:cubicBezTo>
                  <a:lnTo>
                    <a:pt x="6311" y="3764"/>
                  </a:lnTo>
                  <a:cubicBezTo>
                    <a:pt x="6740" y="3335"/>
                    <a:pt x="6954" y="2811"/>
                    <a:pt x="6954" y="2240"/>
                  </a:cubicBezTo>
                  <a:cubicBezTo>
                    <a:pt x="6954" y="1025"/>
                    <a:pt x="5930" y="1"/>
                    <a:pt x="4739" y="1"/>
                  </a:cubicBezTo>
                  <a:close/>
                </a:path>
              </a:pathLst>
            </a:custGeom>
            <a:solidFill>
              <a:srgbClr val="DEE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52;p59"/>
            <p:cNvSpPr/>
            <p:nvPr/>
          </p:nvSpPr>
          <p:spPr>
            <a:xfrm>
              <a:off x="4886405" y="3035799"/>
              <a:ext cx="112503" cy="164245"/>
            </a:xfrm>
            <a:custGeom>
              <a:avLst/>
              <a:gdLst/>
              <a:ahLst/>
              <a:cxnLst/>
              <a:rect l="l" t="t" r="r" b="b"/>
              <a:pathLst>
                <a:path w="3455" h="5044" extrusionOk="0">
                  <a:moveTo>
                    <a:pt x="1" y="1"/>
                  </a:moveTo>
                  <a:lnTo>
                    <a:pt x="1" y="4407"/>
                  </a:lnTo>
                  <a:lnTo>
                    <a:pt x="1239" y="4407"/>
                  </a:lnTo>
                  <a:cubicBezTo>
                    <a:pt x="1382" y="4407"/>
                    <a:pt x="1525" y="4383"/>
                    <a:pt x="1692" y="4359"/>
                  </a:cubicBezTo>
                  <a:lnTo>
                    <a:pt x="2287" y="4954"/>
                  </a:lnTo>
                  <a:cubicBezTo>
                    <a:pt x="2345" y="5012"/>
                    <a:pt x="2402" y="5044"/>
                    <a:pt x="2465" y="5044"/>
                  </a:cubicBezTo>
                  <a:cubicBezTo>
                    <a:pt x="2506" y="5044"/>
                    <a:pt x="2550" y="5030"/>
                    <a:pt x="2597" y="5002"/>
                  </a:cubicBezTo>
                  <a:cubicBezTo>
                    <a:pt x="2740" y="4954"/>
                    <a:pt x="2811" y="4835"/>
                    <a:pt x="2811" y="4716"/>
                  </a:cubicBezTo>
                  <a:lnTo>
                    <a:pt x="2811" y="3740"/>
                  </a:lnTo>
                  <a:cubicBezTo>
                    <a:pt x="3216" y="3311"/>
                    <a:pt x="3454" y="2763"/>
                    <a:pt x="3454" y="2216"/>
                  </a:cubicBezTo>
                  <a:cubicBezTo>
                    <a:pt x="3454" y="1025"/>
                    <a:pt x="2430" y="1"/>
                    <a:pt x="1239" y="1"/>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253;p59"/>
            <p:cNvSpPr/>
            <p:nvPr/>
          </p:nvSpPr>
          <p:spPr>
            <a:xfrm>
              <a:off x="4833687" y="3097082"/>
              <a:ext cx="21752" cy="20970"/>
            </a:xfrm>
            <a:custGeom>
              <a:avLst/>
              <a:gdLst/>
              <a:ahLst/>
              <a:cxnLst/>
              <a:rect l="l" t="t" r="r" b="b"/>
              <a:pathLst>
                <a:path w="668" h="644" extrusionOk="0">
                  <a:moveTo>
                    <a:pt x="334" y="0"/>
                  </a:moveTo>
                  <a:cubicBezTo>
                    <a:pt x="143" y="0"/>
                    <a:pt x="1" y="143"/>
                    <a:pt x="1" y="334"/>
                  </a:cubicBezTo>
                  <a:cubicBezTo>
                    <a:pt x="1" y="500"/>
                    <a:pt x="143" y="643"/>
                    <a:pt x="334" y="643"/>
                  </a:cubicBezTo>
                  <a:cubicBezTo>
                    <a:pt x="501" y="643"/>
                    <a:pt x="667" y="500"/>
                    <a:pt x="667" y="334"/>
                  </a:cubicBezTo>
                  <a:cubicBezTo>
                    <a:pt x="667" y="143"/>
                    <a:pt x="501"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54;p59"/>
            <p:cNvSpPr/>
            <p:nvPr/>
          </p:nvSpPr>
          <p:spPr>
            <a:xfrm>
              <a:off x="4873999" y="3097082"/>
              <a:ext cx="21752" cy="20970"/>
            </a:xfrm>
            <a:custGeom>
              <a:avLst/>
              <a:gdLst/>
              <a:ahLst/>
              <a:cxnLst/>
              <a:rect l="l" t="t" r="r" b="b"/>
              <a:pathLst>
                <a:path w="668" h="644" extrusionOk="0">
                  <a:moveTo>
                    <a:pt x="334" y="0"/>
                  </a:moveTo>
                  <a:cubicBezTo>
                    <a:pt x="168" y="0"/>
                    <a:pt x="1" y="143"/>
                    <a:pt x="1" y="334"/>
                  </a:cubicBezTo>
                  <a:cubicBezTo>
                    <a:pt x="1" y="500"/>
                    <a:pt x="168" y="643"/>
                    <a:pt x="334" y="643"/>
                  </a:cubicBezTo>
                  <a:cubicBezTo>
                    <a:pt x="525" y="643"/>
                    <a:pt x="668" y="500"/>
                    <a:pt x="668" y="334"/>
                  </a:cubicBezTo>
                  <a:cubicBezTo>
                    <a:pt x="668" y="143"/>
                    <a:pt x="525"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55;p59"/>
            <p:cNvSpPr/>
            <p:nvPr/>
          </p:nvSpPr>
          <p:spPr>
            <a:xfrm>
              <a:off x="4915874" y="3097082"/>
              <a:ext cx="21752" cy="20970"/>
            </a:xfrm>
            <a:custGeom>
              <a:avLst/>
              <a:gdLst/>
              <a:ahLst/>
              <a:cxnLst/>
              <a:rect l="l" t="t" r="r" b="b"/>
              <a:pathLst>
                <a:path w="668" h="644" extrusionOk="0">
                  <a:moveTo>
                    <a:pt x="334" y="0"/>
                  </a:moveTo>
                  <a:cubicBezTo>
                    <a:pt x="144" y="0"/>
                    <a:pt x="1" y="143"/>
                    <a:pt x="1" y="334"/>
                  </a:cubicBezTo>
                  <a:cubicBezTo>
                    <a:pt x="1" y="500"/>
                    <a:pt x="144" y="643"/>
                    <a:pt x="334" y="643"/>
                  </a:cubicBezTo>
                  <a:cubicBezTo>
                    <a:pt x="525" y="643"/>
                    <a:pt x="668" y="500"/>
                    <a:pt x="668" y="334"/>
                  </a:cubicBezTo>
                  <a:cubicBezTo>
                    <a:pt x="668" y="143"/>
                    <a:pt x="525" y="0"/>
                    <a:pt x="334"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56;p59"/>
            <p:cNvSpPr/>
            <p:nvPr/>
          </p:nvSpPr>
          <p:spPr>
            <a:xfrm>
              <a:off x="4895718" y="3220363"/>
              <a:ext cx="225691" cy="164799"/>
            </a:xfrm>
            <a:custGeom>
              <a:avLst/>
              <a:gdLst/>
              <a:ahLst/>
              <a:cxnLst/>
              <a:rect l="l" t="t" r="r" b="b"/>
              <a:pathLst>
                <a:path w="6931" h="5061" extrusionOk="0">
                  <a:moveTo>
                    <a:pt x="2215" y="1"/>
                  </a:moveTo>
                  <a:cubicBezTo>
                    <a:pt x="977" y="1"/>
                    <a:pt x="1" y="977"/>
                    <a:pt x="1" y="2192"/>
                  </a:cubicBezTo>
                  <a:cubicBezTo>
                    <a:pt x="1" y="2763"/>
                    <a:pt x="239" y="3335"/>
                    <a:pt x="620" y="3740"/>
                  </a:cubicBezTo>
                  <a:lnTo>
                    <a:pt x="620" y="4740"/>
                  </a:lnTo>
                  <a:cubicBezTo>
                    <a:pt x="620" y="4835"/>
                    <a:pt x="715" y="4978"/>
                    <a:pt x="834" y="5026"/>
                  </a:cubicBezTo>
                  <a:cubicBezTo>
                    <a:pt x="876" y="5051"/>
                    <a:pt x="917" y="5061"/>
                    <a:pt x="958" y="5061"/>
                  </a:cubicBezTo>
                  <a:cubicBezTo>
                    <a:pt x="1033" y="5061"/>
                    <a:pt x="1106" y="5025"/>
                    <a:pt x="1168" y="4978"/>
                  </a:cubicBezTo>
                  <a:lnTo>
                    <a:pt x="1763" y="4383"/>
                  </a:lnTo>
                  <a:cubicBezTo>
                    <a:pt x="1906" y="4406"/>
                    <a:pt x="2049" y="4430"/>
                    <a:pt x="2215" y="4430"/>
                  </a:cubicBezTo>
                  <a:lnTo>
                    <a:pt x="4716" y="4430"/>
                  </a:lnTo>
                  <a:cubicBezTo>
                    <a:pt x="5931" y="4430"/>
                    <a:pt x="6931" y="3430"/>
                    <a:pt x="6931" y="2192"/>
                  </a:cubicBezTo>
                  <a:cubicBezTo>
                    <a:pt x="6931" y="1001"/>
                    <a:pt x="5931"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57;p59"/>
            <p:cNvSpPr/>
            <p:nvPr/>
          </p:nvSpPr>
          <p:spPr>
            <a:xfrm>
              <a:off x="5008157" y="3221145"/>
              <a:ext cx="113252" cy="143503"/>
            </a:xfrm>
            <a:custGeom>
              <a:avLst/>
              <a:gdLst/>
              <a:ahLst/>
              <a:cxnLst/>
              <a:rect l="l" t="t" r="r" b="b"/>
              <a:pathLst>
                <a:path w="3478" h="4407" extrusionOk="0">
                  <a:moveTo>
                    <a:pt x="1282" y="0"/>
                  </a:moveTo>
                  <a:cubicBezTo>
                    <a:pt x="1268" y="0"/>
                    <a:pt x="1254" y="0"/>
                    <a:pt x="1239" y="1"/>
                  </a:cubicBezTo>
                  <a:lnTo>
                    <a:pt x="1" y="1"/>
                  </a:lnTo>
                  <a:lnTo>
                    <a:pt x="1" y="4406"/>
                  </a:lnTo>
                  <a:lnTo>
                    <a:pt x="1239" y="4406"/>
                  </a:lnTo>
                  <a:cubicBezTo>
                    <a:pt x="2478" y="4406"/>
                    <a:pt x="3478" y="3406"/>
                    <a:pt x="3478" y="2168"/>
                  </a:cubicBezTo>
                  <a:cubicBezTo>
                    <a:pt x="3478" y="991"/>
                    <a:pt x="2501" y="0"/>
                    <a:pt x="1282" y="0"/>
                  </a:cubicBezTo>
                  <a:close/>
                </a:path>
              </a:pathLst>
            </a:custGeom>
            <a:solidFill>
              <a:srgbClr val="7C8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58;p59"/>
            <p:cNvSpPr/>
            <p:nvPr/>
          </p:nvSpPr>
          <p:spPr>
            <a:xfrm>
              <a:off x="4957001" y="3280865"/>
              <a:ext cx="20970" cy="21752"/>
            </a:xfrm>
            <a:custGeom>
              <a:avLst/>
              <a:gdLst/>
              <a:ahLst/>
              <a:cxnLst/>
              <a:rect l="l" t="t" r="r" b="b"/>
              <a:pathLst>
                <a:path w="644" h="668" extrusionOk="0">
                  <a:moveTo>
                    <a:pt x="333" y="0"/>
                  </a:moveTo>
                  <a:cubicBezTo>
                    <a:pt x="143" y="0"/>
                    <a:pt x="0" y="167"/>
                    <a:pt x="0" y="334"/>
                  </a:cubicBezTo>
                  <a:cubicBezTo>
                    <a:pt x="0" y="524"/>
                    <a:pt x="143" y="667"/>
                    <a:pt x="333" y="667"/>
                  </a:cubicBezTo>
                  <a:cubicBezTo>
                    <a:pt x="500" y="667"/>
                    <a:pt x="643" y="524"/>
                    <a:pt x="643" y="334"/>
                  </a:cubicBezTo>
                  <a:cubicBezTo>
                    <a:pt x="643" y="167"/>
                    <a:pt x="500" y="0"/>
                    <a:pt x="333"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59;p59"/>
            <p:cNvSpPr/>
            <p:nvPr/>
          </p:nvSpPr>
          <p:spPr>
            <a:xfrm>
              <a:off x="4997313" y="3280865"/>
              <a:ext cx="21752" cy="21752"/>
            </a:xfrm>
            <a:custGeom>
              <a:avLst/>
              <a:gdLst/>
              <a:ahLst/>
              <a:cxnLst/>
              <a:rect l="l" t="t" r="r" b="b"/>
              <a:pathLst>
                <a:path w="668" h="668" extrusionOk="0">
                  <a:moveTo>
                    <a:pt x="334" y="0"/>
                  </a:moveTo>
                  <a:cubicBezTo>
                    <a:pt x="143" y="0"/>
                    <a:pt x="0" y="167"/>
                    <a:pt x="0" y="334"/>
                  </a:cubicBezTo>
                  <a:cubicBezTo>
                    <a:pt x="0" y="524"/>
                    <a:pt x="143" y="667"/>
                    <a:pt x="334" y="667"/>
                  </a:cubicBezTo>
                  <a:cubicBezTo>
                    <a:pt x="524" y="667"/>
                    <a:pt x="667" y="524"/>
                    <a:pt x="667" y="334"/>
                  </a:cubicBezTo>
                  <a:cubicBezTo>
                    <a:pt x="667" y="167"/>
                    <a:pt x="524" y="0"/>
                    <a:pt x="334" y="0"/>
                  </a:cubicBezTo>
                  <a:close/>
                </a:path>
              </a:pathLst>
            </a:custGeom>
            <a:solidFill>
              <a:srgbClr val="91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60;p59"/>
            <p:cNvSpPr/>
            <p:nvPr/>
          </p:nvSpPr>
          <p:spPr>
            <a:xfrm>
              <a:off x="5038407" y="3280865"/>
              <a:ext cx="20970" cy="21752"/>
            </a:xfrm>
            <a:custGeom>
              <a:avLst/>
              <a:gdLst/>
              <a:ahLst/>
              <a:cxnLst/>
              <a:rect l="l" t="t" r="r" b="b"/>
              <a:pathLst>
                <a:path w="644" h="668" extrusionOk="0">
                  <a:moveTo>
                    <a:pt x="310" y="0"/>
                  </a:moveTo>
                  <a:cubicBezTo>
                    <a:pt x="143" y="0"/>
                    <a:pt x="1" y="167"/>
                    <a:pt x="1" y="334"/>
                  </a:cubicBezTo>
                  <a:cubicBezTo>
                    <a:pt x="1" y="524"/>
                    <a:pt x="143" y="667"/>
                    <a:pt x="310" y="667"/>
                  </a:cubicBezTo>
                  <a:cubicBezTo>
                    <a:pt x="501" y="667"/>
                    <a:pt x="644" y="524"/>
                    <a:pt x="644" y="334"/>
                  </a:cubicBezTo>
                  <a:cubicBezTo>
                    <a:pt x="644" y="167"/>
                    <a:pt x="501" y="0"/>
                    <a:pt x="310" y="0"/>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61;p59"/>
            <p:cNvSpPr/>
            <p:nvPr/>
          </p:nvSpPr>
          <p:spPr>
            <a:xfrm>
              <a:off x="5008157" y="3282395"/>
              <a:ext cx="10908" cy="20221"/>
            </a:xfrm>
            <a:custGeom>
              <a:avLst/>
              <a:gdLst/>
              <a:ahLst/>
              <a:cxnLst/>
              <a:rect l="l" t="t" r="r" b="b"/>
              <a:pathLst>
                <a:path w="335" h="621" extrusionOk="0">
                  <a:moveTo>
                    <a:pt x="1" y="1"/>
                  </a:moveTo>
                  <a:lnTo>
                    <a:pt x="1" y="620"/>
                  </a:lnTo>
                  <a:cubicBezTo>
                    <a:pt x="191" y="620"/>
                    <a:pt x="334" y="477"/>
                    <a:pt x="334" y="287"/>
                  </a:cubicBezTo>
                  <a:cubicBezTo>
                    <a:pt x="334" y="120"/>
                    <a:pt x="191" y="1"/>
                    <a:pt x="1" y="1"/>
                  </a:cubicBezTo>
                  <a:close/>
                </a:path>
              </a:pathLst>
            </a:custGeom>
            <a:solidFill>
              <a:srgbClr val="CB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62;p59"/>
            <p:cNvSpPr/>
            <p:nvPr/>
          </p:nvSpPr>
          <p:spPr>
            <a:xfrm>
              <a:off x="4884875" y="3097863"/>
              <a:ext cx="10876" cy="20970"/>
            </a:xfrm>
            <a:custGeom>
              <a:avLst/>
              <a:gdLst/>
              <a:ahLst/>
              <a:cxnLst/>
              <a:rect l="l" t="t" r="r" b="b"/>
              <a:pathLst>
                <a:path w="334" h="644" extrusionOk="0">
                  <a:moveTo>
                    <a:pt x="0" y="0"/>
                  </a:moveTo>
                  <a:lnTo>
                    <a:pt x="0" y="643"/>
                  </a:lnTo>
                  <a:cubicBezTo>
                    <a:pt x="191" y="643"/>
                    <a:pt x="334" y="476"/>
                    <a:pt x="334" y="310"/>
                  </a:cubicBezTo>
                  <a:cubicBezTo>
                    <a:pt x="334" y="119"/>
                    <a:pt x="191" y="0"/>
                    <a:pt x="0"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TTGO LoRa ESP32 Dev Board Recei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955" y="2907977"/>
            <a:ext cx="3857374" cy="2170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510810" y="4747424"/>
            <a:ext cx="383438" cy="307777"/>
          </a:xfrm>
          <a:prstGeom prst="rect">
            <a:avLst/>
          </a:prstGeom>
        </p:spPr>
        <p:txBody>
          <a:bodyPr wrap="none">
            <a:spAutoFit/>
          </a:bodyPr>
          <a:lstStyle/>
          <a:p>
            <a:r>
              <a:rPr lang="fr-FR" dirty="0" smtClean="0"/>
              <a:t>18</a:t>
            </a:r>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4"/>
          <p:cNvSpPr txBox="1">
            <a:spLocks noGrp="1"/>
          </p:cNvSpPr>
          <p:nvPr>
            <p:ph type="title"/>
          </p:nvPr>
        </p:nvSpPr>
        <p:spPr>
          <a:xfrm>
            <a:off x="121713" y="126438"/>
            <a:ext cx="9119564" cy="707400"/>
          </a:xfrm>
          <a:prstGeom prst="rect">
            <a:avLst/>
          </a:prstGeom>
        </p:spPr>
        <p:txBody>
          <a:bodyPr spcFirstLastPara="1" wrap="square" lIns="91425" tIns="91425" rIns="91425" bIns="91425" anchor="t" anchorCtr="0">
            <a:noAutofit/>
          </a:bodyPr>
          <a:lstStyle/>
          <a:p>
            <a:pPr lvl="0"/>
            <a:r>
              <a:rPr lang="fr-FR" sz="3200" b="1" dirty="0">
                <a:solidFill>
                  <a:schemeClr val="accent3"/>
                </a:solidFill>
              </a:rPr>
              <a:t>FONCTIONEMENT</a:t>
            </a:r>
            <a:r>
              <a:rPr lang="fr-FR" sz="3200" dirty="0">
                <a:solidFill>
                  <a:schemeClr val="accent3"/>
                </a:solidFill>
              </a:rPr>
              <a:t>(</a:t>
            </a:r>
            <a:r>
              <a:rPr lang="fr-FR" sz="3200" dirty="0">
                <a:latin typeface="Aldhabi" panose="01000000000000000000" pitchFamily="2" charset="-78"/>
                <a:cs typeface="Aldhabi" panose="01000000000000000000" pitchFamily="2" charset="-78"/>
              </a:rPr>
              <a:t>SYSTEM INDIQUANT L’ETAT DE POUBELLE</a:t>
            </a:r>
            <a:r>
              <a:rPr lang="fr" sz="3200" b="1" dirty="0">
                <a:solidFill>
                  <a:schemeClr val="accent3"/>
                </a:solidFill>
                <a:latin typeface="Aldhabi" panose="01000000000000000000" pitchFamily="2" charset="-78"/>
                <a:cs typeface="Aldhabi" panose="01000000000000000000" pitchFamily="2" charset="-78"/>
              </a:rPr>
              <a:t>)</a:t>
            </a:r>
            <a:endParaRPr dirty="0"/>
          </a:p>
        </p:txBody>
      </p:sp>
      <p:sp>
        <p:nvSpPr>
          <p:cNvPr id="512" name="Google Shape;512;p34"/>
          <p:cNvSpPr txBox="1">
            <a:spLocks noGrp="1"/>
          </p:cNvSpPr>
          <p:nvPr>
            <p:ph type="body" idx="1"/>
          </p:nvPr>
        </p:nvSpPr>
        <p:spPr>
          <a:xfrm>
            <a:off x="438800" y="931165"/>
            <a:ext cx="7713900" cy="3366000"/>
          </a:xfrm>
          <a:prstGeom prst="rect">
            <a:avLst/>
          </a:prstGeom>
        </p:spPr>
        <p:txBody>
          <a:bodyPr spcFirstLastPara="1" wrap="square" lIns="91425" tIns="91425" rIns="91425" bIns="91425" anchor="t" anchorCtr="0">
            <a:noAutofit/>
          </a:bodyPr>
          <a:lstStyle/>
          <a:p>
            <a:r>
              <a:rPr lang="fr-FR" dirty="0">
                <a:solidFill>
                  <a:srgbClr val="00B050"/>
                </a:solidFill>
              </a:rPr>
              <a:t>Traitement et visualisation des données </a:t>
            </a:r>
            <a:r>
              <a:rPr lang="fr-FR" dirty="0" smtClean="0">
                <a:solidFill>
                  <a:srgbClr val="00B050"/>
                </a:solidFill>
              </a:rPr>
              <a:t>: </a:t>
            </a:r>
            <a:r>
              <a:rPr lang="fr-FR" dirty="0" smtClean="0"/>
              <a:t>Une </a:t>
            </a:r>
            <a:r>
              <a:rPr lang="fr-FR" dirty="0"/>
              <a:t>fois que le dispositif </a:t>
            </a:r>
            <a:r>
              <a:rPr lang="fr-FR" dirty="0" err="1"/>
              <a:t>LoRa</a:t>
            </a:r>
            <a:r>
              <a:rPr lang="fr-FR" dirty="0"/>
              <a:t> </a:t>
            </a:r>
            <a:r>
              <a:rPr lang="fr-FR" dirty="0" smtClean="0"/>
              <a:t>RECEIVER reçoit </a:t>
            </a:r>
            <a:r>
              <a:rPr lang="fr-FR" dirty="0"/>
              <a:t>les données, il les envoie directement au broker MQTT. Le dispositif </a:t>
            </a:r>
            <a:r>
              <a:rPr lang="fr-FR" dirty="0" err="1"/>
              <a:t>LoRa</a:t>
            </a:r>
            <a:r>
              <a:rPr lang="fr-FR" dirty="0"/>
              <a:t> </a:t>
            </a:r>
            <a:r>
              <a:rPr lang="fr-FR" dirty="0" smtClean="0"/>
              <a:t>programmé </a:t>
            </a:r>
            <a:r>
              <a:rPr lang="fr-FR" dirty="0"/>
              <a:t>pour publier les données sur des </a:t>
            </a:r>
            <a:r>
              <a:rPr lang="fr-FR" dirty="0" err="1"/>
              <a:t>topics</a:t>
            </a:r>
            <a:r>
              <a:rPr lang="fr-FR" dirty="0"/>
              <a:t> spécifiques du broker MQTT, en utilisant le protocole MQTT pour la communication</a:t>
            </a:r>
            <a:r>
              <a:rPr lang="fr-FR" dirty="0" smtClean="0"/>
              <a:t>.</a:t>
            </a:r>
          </a:p>
          <a:p>
            <a:r>
              <a:rPr lang="fr-FR" dirty="0">
                <a:solidFill>
                  <a:srgbClr val="00B050"/>
                </a:solidFill>
              </a:rPr>
              <a:t>Le broker </a:t>
            </a:r>
            <a:r>
              <a:rPr lang="fr-FR" dirty="0" smtClean="0">
                <a:solidFill>
                  <a:srgbClr val="00B050"/>
                </a:solidFill>
              </a:rPr>
              <a:t>MQTT: </a:t>
            </a:r>
            <a:r>
              <a:rPr lang="fr-FR" dirty="0" smtClean="0"/>
              <a:t>reçoit </a:t>
            </a:r>
            <a:r>
              <a:rPr lang="fr-FR" dirty="0"/>
              <a:t>les données de l'état de la poubelle provenant du dispositif </a:t>
            </a:r>
            <a:r>
              <a:rPr lang="fr-FR" dirty="0" err="1"/>
              <a:t>LoRa</a:t>
            </a:r>
            <a:r>
              <a:rPr lang="fr-FR" dirty="0"/>
              <a:t> </a:t>
            </a:r>
            <a:r>
              <a:rPr lang="fr-FR" dirty="0" smtClean="0"/>
              <a:t>RECEIVER. </a:t>
            </a:r>
            <a:r>
              <a:rPr lang="fr-FR" dirty="0"/>
              <a:t>Il stocke les données et les rend disponibles pour les applications qui souhaitent s'y abonner</a:t>
            </a:r>
            <a:r>
              <a:rPr lang="fr-FR" dirty="0" smtClean="0"/>
              <a:t>.</a:t>
            </a:r>
          </a:p>
          <a:p>
            <a:r>
              <a:rPr lang="fr-FR" dirty="0" smtClean="0">
                <a:solidFill>
                  <a:srgbClr val="00B050"/>
                </a:solidFill>
              </a:rPr>
              <a:t>Application : </a:t>
            </a:r>
            <a:r>
              <a:rPr lang="fr-FR" dirty="0" smtClean="0"/>
              <a:t>De coup on a </a:t>
            </a:r>
            <a:r>
              <a:rPr lang="fr-FR" dirty="0"/>
              <a:t>développée u</a:t>
            </a:r>
            <a:r>
              <a:rPr lang="fr-FR" dirty="0" smtClean="0"/>
              <a:t>ne </a:t>
            </a:r>
            <a:r>
              <a:rPr lang="fr-FR" dirty="0"/>
              <a:t>application sur le PC </a:t>
            </a:r>
            <a:r>
              <a:rPr lang="fr-FR" dirty="0" smtClean="0"/>
              <a:t>pour </a:t>
            </a:r>
            <a:r>
              <a:rPr lang="fr-FR" dirty="0"/>
              <a:t>se connecter au broker MQTT et recevoir les données de l'état de la poubelle en temps réel. L'application </a:t>
            </a:r>
            <a:r>
              <a:rPr lang="fr-FR" dirty="0" smtClean="0"/>
              <a:t>s'abonner </a:t>
            </a:r>
            <a:r>
              <a:rPr lang="fr-FR" dirty="0"/>
              <a:t>aux </a:t>
            </a:r>
            <a:r>
              <a:rPr lang="fr-FR" dirty="0" err="1"/>
              <a:t>topics</a:t>
            </a:r>
            <a:r>
              <a:rPr lang="fr-FR" dirty="0"/>
              <a:t> appropriés du broker MQTT pour recevoir les mises à jour des données.</a:t>
            </a:r>
          </a:p>
          <a:p>
            <a:pPr marL="139700" indent="0">
              <a:buNone/>
            </a:pPr>
            <a:endParaRPr lang="fr-FR" dirty="0"/>
          </a:p>
          <a:p>
            <a:endParaRPr lang="fr-FR" dirty="0"/>
          </a:p>
        </p:txBody>
      </p:sp>
      <p:cxnSp>
        <p:nvCxnSpPr>
          <p:cNvPr id="513" name="Google Shape;513;p34"/>
          <p:cNvCxnSpPr/>
          <p:nvPr/>
        </p:nvCxnSpPr>
        <p:spPr>
          <a:xfrm>
            <a:off x="8152700" y="527508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3074" name="Picture 2" descr="LAB 3 : Iot Broker. Mission 1 : Mosquitto MQTT Broker บน… | by Patcharapho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376" y="3461907"/>
            <a:ext cx="2851616" cy="168159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4"/>
          <a:stretch>
            <a:fillRect/>
          </a:stretch>
        </p:blipFill>
        <p:spPr>
          <a:xfrm>
            <a:off x="3934875" y="3700474"/>
            <a:ext cx="538735" cy="794217"/>
          </a:xfrm>
          <a:prstGeom prst="rect">
            <a:avLst/>
          </a:prstGeom>
        </p:spPr>
      </p:pic>
      <p:pic>
        <p:nvPicPr>
          <p:cNvPr id="9" name="Image 8"/>
          <p:cNvPicPr>
            <a:picLocks noChangeAspect="1"/>
          </p:cNvPicPr>
          <p:nvPr/>
        </p:nvPicPr>
        <p:blipFill>
          <a:blip r:embed="rId5"/>
          <a:stretch>
            <a:fillRect/>
          </a:stretch>
        </p:blipFill>
        <p:spPr>
          <a:xfrm flipH="1">
            <a:off x="3934875" y="4494691"/>
            <a:ext cx="538735" cy="388017"/>
          </a:xfrm>
          <a:prstGeom prst="rect">
            <a:avLst/>
          </a:prstGeom>
        </p:spPr>
      </p:pic>
      <p:sp>
        <p:nvSpPr>
          <p:cNvPr id="2" name="Rectangle 1"/>
          <p:cNvSpPr/>
          <p:nvPr/>
        </p:nvSpPr>
        <p:spPr>
          <a:xfrm>
            <a:off x="8237281" y="4739329"/>
            <a:ext cx="383438" cy="307777"/>
          </a:xfrm>
          <a:prstGeom prst="rect">
            <a:avLst/>
          </a:prstGeom>
        </p:spPr>
        <p:txBody>
          <a:bodyPr wrap="none">
            <a:spAutoFit/>
          </a:bodyPr>
          <a:lstStyle/>
          <a:p>
            <a:r>
              <a:rPr lang="fr-FR" dirty="0" smtClean="0"/>
              <a:t>19</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01</a:t>
            </a:r>
            <a:endParaRPr/>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r>
              <a:rPr lang="fr-FR" dirty="0"/>
              <a:t>Objectifs de la solution</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Sommaire</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r>
              <a:rPr lang="fr-FR" dirty="0"/>
              <a:t>Architecture de la solution</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r>
              <a:rPr lang="fr-FR" dirty="0"/>
              <a:t>Description du fonctionnement de la solution</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04</a:t>
            </a:r>
            <a:endParaRPr/>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r>
              <a:rPr lang="fr-FR" dirty="0"/>
              <a:t>Démonstration et tests</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5" name="Google Shape;192;p22"/>
          <p:cNvSpPr txBox="1">
            <a:spLocks/>
          </p:cNvSpPr>
          <p:nvPr/>
        </p:nvSpPr>
        <p:spPr>
          <a:xfrm>
            <a:off x="714986" y="4246020"/>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fr" dirty="0" smtClean="0"/>
              <a:t>05</a:t>
            </a:r>
            <a:endParaRPr lang="fr" dirty="0"/>
          </a:p>
        </p:txBody>
      </p:sp>
      <p:sp>
        <p:nvSpPr>
          <p:cNvPr id="16" name="Google Shape;193;p22"/>
          <p:cNvSpPr txBox="1">
            <a:spLocks/>
          </p:cNvSpPr>
          <p:nvPr/>
        </p:nvSpPr>
        <p:spPr>
          <a:xfrm>
            <a:off x="2050700" y="4246020"/>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fr-FR" dirty="0"/>
              <a:t>Conclusion et perspectives</a:t>
            </a:r>
          </a:p>
        </p:txBody>
      </p:sp>
      <p:cxnSp>
        <p:nvCxnSpPr>
          <p:cNvPr id="17" name="Google Shape;196;p22"/>
          <p:cNvCxnSpPr/>
          <p:nvPr/>
        </p:nvCxnSpPr>
        <p:spPr>
          <a:xfrm>
            <a:off x="1258886" y="4486762"/>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Rectangle 1"/>
          <p:cNvSpPr/>
          <p:nvPr/>
        </p:nvSpPr>
        <p:spPr>
          <a:xfrm>
            <a:off x="8144948" y="4546830"/>
            <a:ext cx="284052" cy="307777"/>
          </a:xfrm>
          <a:prstGeom prst="rect">
            <a:avLst/>
          </a:prstGeom>
        </p:spPr>
        <p:txBody>
          <a:bodyPr wrap="none">
            <a:spAutoFit/>
          </a:bodyPr>
          <a:lstStyle/>
          <a:p>
            <a:r>
              <a:rPr lang="fr-FR" dirty="0" smtClean="0"/>
              <a:t>2</a:t>
            </a:r>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345449" y="256800"/>
            <a:ext cx="8185708" cy="707400"/>
          </a:xfrm>
          <a:prstGeom prst="rect">
            <a:avLst/>
          </a:prstGeom>
        </p:spPr>
        <p:txBody>
          <a:bodyPr spcFirstLastPara="1" wrap="square" lIns="91425" tIns="91425" rIns="91425" bIns="91425" anchor="t" anchorCtr="0">
            <a:noAutofit/>
          </a:bodyPr>
          <a:lstStyle/>
          <a:p>
            <a:pPr lvl="0"/>
            <a:r>
              <a:rPr lang="fr-FR" sz="2800" b="1" dirty="0">
                <a:solidFill>
                  <a:schemeClr val="accent3"/>
                </a:solidFill>
              </a:rPr>
              <a:t>FONCTIONEMENT</a:t>
            </a:r>
            <a:r>
              <a:rPr lang="fr-FR" sz="2800" dirty="0">
                <a:solidFill>
                  <a:schemeClr val="accent3"/>
                </a:solidFill>
              </a:rPr>
              <a:t>(</a:t>
            </a:r>
            <a:r>
              <a:rPr lang="fr-FR" sz="2800" dirty="0">
                <a:latin typeface="Aldhabi" panose="01000000000000000000" pitchFamily="2" charset="-78"/>
                <a:cs typeface="Aldhabi" panose="01000000000000000000" pitchFamily="2" charset="-78"/>
              </a:rPr>
              <a:t>SYSTEM INDIQUANT L’ETAT DE POUBELLE</a:t>
            </a:r>
            <a:r>
              <a:rPr lang="fr" sz="2800" b="1" dirty="0">
                <a:solidFill>
                  <a:schemeClr val="accent3"/>
                </a:solidFill>
                <a:latin typeface="Aldhabi" panose="01000000000000000000" pitchFamily="2" charset="-78"/>
                <a:cs typeface="Aldhabi" panose="01000000000000000000" pitchFamily="2" charset="-78"/>
              </a:rPr>
              <a:t>)</a:t>
            </a:r>
            <a:endParaRPr dirty="0"/>
          </a:p>
        </p:txBody>
      </p:sp>
      <p:sp>
        <p:nvSpPr>
          <p:cNvPr id="520" name="Google Shape;520;p35"/>
          <p:cNvSpPr txBox="1">
            <a:spLocks noGrp="1"/>
          </p:cNvSpPr>
          <p:nvPr>
            <p:ph type="body" idx="1"/>
          </p:nvPr>
        </p:nvSpPr>
        <p:spPr>
          <a:xfrm>
            <a:off x="715100" y="1242450"/>
            <a:ext cx="7713900" cy="917090"/>
          </a:xfrm>
          <a:prstGeom prst="rect">
            <a:avLst/>
          </a:prstGeom>
        </p:spPr>
        <p:txBody>
          <a:bodyPr spcFirstLastPara="1" wrap="square" lIns="91425" tIns="91425" rIns="91425" bIns="91425" anchor="t" anchorCtr="0">
            <a:noAutofit/>
          </a:bodyPr>
          <a:lstStyle/>
          <a:p>
            <a:r>
              <a:rPr lang="fr-FR" dirty="0" smtClean="0"/>
              <a:t> </a:t>
            </a:r>
            <a:r>
              <a:rPr lang="fr-FR" dirty="0" smtClean="0">
                <a:solidFill>
                  <a:srgbClr val="00B050"/>
                </a:solidFill>
              </a:rPr>
              <a:t>Cloud</a:t>
            </a:r>
            <a:r>
              <a:rPr lang="fr-FR" dirty="0" smtClean="0"/>
              <a:t> : l'application </a:t>
            </a:r>
            <a:r>
              <a:rPr lang="fr-FR" dirty="0"/>
              <a:t>sur le PC </a:t>
            </a:r>
            <a:r>
              <a:rPr lang="fr-FR" dirty="0" smtClean="0"/>
              <a:t>est configurée </a:t>
            </a:r>
            <a:r>
              <a:rPr lang="fr-FR" dirty="0"/>
              <a:t>pour transférer les données du broker MQTT vers un service </a:t>
            </a:r>
            <a:r>
              <a:rPr lang="fr-FR" dirty="0" err="1"/>
              <a:t>cloud</a:t>
            </a:r>
            <a:r>
              <a:rPr lang="fr-FR" dirty="0"/>
              <a:t> </a:t>
            </a:r>
            <a:r>
              <a:rPr lang="fr-FR" dirty="0" smtClean="0"/>
              <a:t>(THINGSPEAK) pour visualisation de donnees .</a:t>
            </a:r>
          </a:p>
          <a:p>
            <a:pPr marL="139700" indent="0">
              <a:buNone/>
            </a:pPr>
            <a:r>
              <a:rPr lang="fr-FR" dirty="0"/>
              <a:t/>
            </a:r>
            <a:br>
              <a:rPr lang="fr-FR" dirty="0"/>
            </a:br>
            <a:endParaRPr dirty="0"/>
          </a:p>
        </p:txBody>
      </p:sp>
      <p:pic>
        <p:nvPicPr>
          <p:cNvPr id="3" name="Image 2"/>
          <p:cNvPicPr>
            <a:picLocks noChangeAspect="1"/>
          </p:cNvPicPr>
          <p:nvPr/>
        </p:nvPicPr>
        <p:blipFill>
          <a:blip r:embed="rId3"/>
          <a:stretch>
            <a:fillRect/>
          </a:stretch>
        </p:blipFill>
        <p:spPr>
          <a:xfrm>
            <a:off x="483913" y="2334471"/>
            <a:ext cx="3448531" cy="2400635"/>
          </a:xfrm>
          <a:prstGeom prst="rect">
            <a:avLst/>
          </a:prstGeom>
        </p:spPr>
      </p:pic>
      <p:pic>
        <p:nvPicPr>
          <p:cNvPr id="4" name="Image 3"/>
          <p:cNvPicPr>
            <a:picLocks noChangeAspect="1"/>
          </p:cNvPicPr>
          <p:nvPr/>
        </p:nvPicPr>
        <p:blipFill>
          <a:blip r:embed="rId4"/>
          <a:stretch>
            <a:fillRect/>
          </a:stretch>
        </p:blipFill>
        <p:spPr>
          <a:xfrm>
            <a:off x="4572050" y="2229681"/>
            <a:ext cx="3543795" cy="2505425"/>
          </a:xfrm>
          <a:prstGeom prst="rect">
            <a:avLst/>
          </a:prstGeom>
        </p:spPr>
      </p:pic>
      <p:sp>
        <p:nvSpPr>
          <p:cNvPr id="2" name="Rectangle 1"/>
          <p:cNvSpPr/>
          <p:nvPr/>
        </p:nvSpPr>
        <p:spPr>
          <a:xfrm>
            <a:off x="8339438" y="4479723"/>
            <a:ext cx="383438" cy="307777"/>
          </a:xfrm>
          <a:prstGeom prst="rect">
            <a:avLst/>
          </a:prstGeom>
        </p:spPr>
        <p:txBody>
          <a:bodyPr wrap="none">
            <a:spAutoFit/>
          </a:bodyPr>
          <a:lstStyle/>
          <a:p>
            <a:r>
              <a:rPr lang="fr-FR" dirty="0" smtClean="0"/>
              <a:t>20</a:t>
            </a:r>
            <a:endParaRPr lang="fr-F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Démonstration et tests</a:t>
            </a:r>
          </a:p>
        </p:txBody>
      </p:sp>
      <p:sp>
        <p:nvSpPr>
          <p:cNvPr id="3" name="Titre 2"/>
          <p:cNvSpPr>
            <a:spLocks noGrp="1"/>
          </p:cNvSpPr>
          <p:nvPr>
            <p:ph type="title" idx="2"/>
          </p:nvPr>
        </p:nvSpPr>
        <p:spPr/>
        <p:txBody>
          <a:bodyPr/>
          <a:lstStyle/>
          <a:p>
            <a:r>
              <a:rPr lang="fr-FR" dirty="0" smtClean="0"/>
              <a:t>04</a:t>
            </a:r>
            <a:endParaRPr lang="fr-FR" dirty="0"/>
          </a:p>
        </p:txBody>
      </p:sp>
      <p:cxnSp>
        <p:nvCxnSpPr>
          <p:cNvPr id="4" name="Google Shape;595;p36"/>
          <p:cNvCxnSpPr/>
          <p:nvPr/>
        </p:nvCxnSpPr>
        <p:spPr>
          <a:xfrm>
            <a:off x="1763844" y="1481292"/>
            <a:ext cx="552600" cy="0"/>
          </a:xfrm>
          <a:prstGeom prst="straightConnector1">
            <a:avLst/>
          </a:prstGeom>
          <a:noFill/>
          <a:ln w="19050" cap="flat" cmpd="sng">
            <a:solidFill>
              <a:schemeClr val="dk1"/>
            </a:solidFill>
            <a:prstDash val="solid"/>
            <a:round/>
            <a:headEnd type="none" w="med" len="med"/>
            <a:tailEnd type="stealth" w="med" len="med"/>
          </a:ln>
        </p:spPr>
      </p:cxnSp>
      <p:sp>
        <p:nvSpPr>
          <p:cNvPr id="5" name="Rectangle 4"/>
          <p:cNvSpPr/>
          <p:nvPr/>
        </p:nvSpPr>
        <p:spPr>
          <a:xfrm>
            <a:off x="8531867" y="4509420"/>
            <a:ext cx="383438" cy="307777"/>
          </a:xfrm>
          <a:prstGeom prst="rect">
            <a:avLst/>
          </a:prstGeom>
        </p:spPr>
        <p:txBody>
          <a:bodyPr wrap="none">
            <a:spAutoFit/>
          </a:bodyPr>
          <a:lstStyle/>
          <a:p>
            <a:r>
              <a:rPr lang="fr-FR" dirty="0" smtClean="0"/>
              <a:t>21</a:t>
            </a:r>
            <a:endParaRPr lang="fr-FR" dirty="0"/>
          </a:p>
        </p:txBody>
      </p:sp>
    </p:spTree>
    <p:extLst>
      <p:ext uri="{BB962C8B-B14F-4D97-AF65-F5344CB8AC3E}">
        <p14:creationId xmlns:p14="http://schemas.microsoft.com/office/powerpoint/2010/main" val="782471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6"/>
          <p:cNvSpPr txBox="1">
            <a:spLocks noGrp="1"/>
          </p:cNvSpPr>
          <p:nvPr>
            <p:ph type="title"/>
          </p:nvPr>
        </p:nvSpPr>
        <p:spPr>
          <a:xfrm>
            <a:off x="110641" y="422472"/>
            <a:ext cx="9123239" cy="707400"/>
          </a:xfrm>
          <a:prstGeom prst="rect">
            <a:avLst/>
          </a:prstGeom>
        </p:spPr>
        <p:txBody>
          <a:bodyPr spcFirstLastPara="1" wrap="square" lIns="91425" tIns="91425" rIns="91425" bIns="91425" anchor="t" anchorCtr="0">
            <a:noAutofit/>
          </a:bodyPr>
          <a:lstStyle/>
          <a:p>
            <a:pPr lvl="0"/>
            <a:r>
              <a:rPr lang="fr-FR" sz="3200" b="1" dirty="0" smtClean="0">
                <a:solidFill>
                  <a:schemeClr val="accent3"/>
                </a:solidFill>
              </a:rPr>
              <a:t>FONCTIONEMENT</a:t>
            </a:r>
            <a:r>
              <a:rPr lang="fr-FR" sz="3200" dirty="0" smtClean="0">
                <a:solidFill>
                  <a:schemeClr val="accent3"/>
                </a:solidFill>
              </a:rPr>
              <a:t>(</a:t>
            </a:r>
            <a:r>
              <a:rPr lang="fr" sz="3200" dirty="0">
                <a:latin typeface="Aldhabi" panose="01000000000000000000" pitchFamily="2" charset="-78"/>
                <a:cs typeface="Aldhabi" panose="01000000000000000000" pitchFamily="2" charset="-78"/>
              </a:rPr>
              <a:t>SYSTEM D’OUVERTURE AUTOMATIQUE </a:t>
            </a:r>
            <a:r>
              <a:rPr lang="fr" sz="3200" b="1" dirty="0" smtClean="0">
                <a:solidFill>
                  <a:schemeClr val="accent3"/>
                </a:solidFill>
                <a:latin typeface="Aldhabi" panose="01000000000000000000" pitchFamily="2" charset="-78"/>
                <a:cs typeface="Aldhabi" panose="01000000000000000000" pitchFamily="2" charset="-78"/>
              </a:rPr>
              <a:t>)</a:t>
            </a:r>
            <a:endParaRPr dirty="0"/>
          </a:p>
        </p:txBody>
      </p:sp>
      <p:sp>
        <p:nvSpPr>
          <p:cNvPr id="528" name="Google Shape;528;p36"/>
          <p:cNvSpPr txBox="1">
            <a:spLocks noGrp="1"/>
          </p:cNvSpPr>
          <p:nvPr>
            <p:ph type="body" idx="1"/>
          </p:nvPr>
        </p:nvSpPr>
        <p:spPr>
          <a:xfrm>
            <a:off x="715100" y="1242450"/>
            <a:ext cx="7713900" cy="591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000" dirty="0">
                <a:solidFill>
                  <a:schemeClr val="accent3"/>
                </a:solidFill>
                <a:latin typeface="Golos Text Medium"/>
                <a:ea typeface="Golos Text Medium"/>
                <a:cs typeface="Golos Text Medium"/>
                <a:sym typeface="Golos Text Medium"/>
              </a:rPr>
              <a:t>(-)</a:t>
            </a:r>
            <a:r>
              <a:rPr lang="fr" sz="2000" dirty="0">
                <a:latin typeface="Golos Text Medium"/>
                <a:ea typeface="Golos Text Medium"/>
                <a:cs typeface="Golos Text Medium"/>
                <a:sym typeface="Golos Text Medium"/>
              </a:rPr>
              <a:t> </a:t>
            </a:r>
            <a:r>
              <a:rPr lang="fr-FR" sz="2000" dirty="0" err="1" smtClean="0">
                <a:latin typeface="Golos Text Medium"/>
                <a:ea typeface="Golos Text Medium"/>
                <a:cs typeface="Golos Text Medium"/>
                <a:sym typeface="Golos Text Medium"/>
              </a:rPr>
              <a:t>Video</a:t>
            </a:r>
            <a:r>
              <a:rPr lang="fr-FR" sz="2000" dirty="0" smtClean="0">
                <a:latin typeface="Golos Text Medium"/>
                <a:ea typeface="Golos Text Medium"/>
                <a:cs typeface="Golos Text Medium"/>
                <a:sym typeface="Golos Text Medium"/>
              </a:rPr>
              <a:t> explicative</a:t>
            </a:r>
            <a:endParaRPr sz="2000" dirty="0">
              <a:latin typeface="Golos Text Medium"/>
              <a:ea typeface="Golos Text Medium"/>
              <a:cs typeface="Golos Text Medium"/>
              <a:sym typeface="Golos Text Medium"/>
            </a:endParaRPr>
          </a:p>
        </p:txBody>
      </p:sp>
      <p:grpSp>
        <p:nvGrpSpPr>
          <p:cNvPr id="529" name="Google Shape;529;p36"/>
          <p:cNvGrpSpPr/>
          <p:nvPr/>
        </p:nvGrpSpPr>
        <p:grpSpPr>
          <a:xfrm flipH="1">
            <a:off x="5796613" y="3333452"/>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5" name="Google Shape;595;p36"/>
          <p:cNvCxnSpPr/>
          <p:nvPr/>
        </p:nvCxnSpPr>
        <p:spPr>
          <a:xfrm>
            <a:off x="2906241" y="170206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 name="WhatsApp Vidéo 2023-06-15 à 02.37.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0297" y="1834210"/>
            <a:ext cx="4574281" cy="3271510"/>
          </a:xfrm>
          <a:prstGeom prst="rect">
            <a:avLst/>
          </a:prstGeom>
        </p:spPr>
      </p:pic>
      <p:sp>
        <p:nvSpPr>
          <p:cNvPr id="3" name="Rectangle 2"/>
          <p:cNvSpPr/>
          <p:nvPr/>
        </p:nvSpPr>
        <p:spPr>
          <a:xfrm>
            <a:off x="6670655" y="4796626"/>
            <a:ext cx="383438" cy="307777"/>
          </a:xfrm>
          <a:prstGeom prst="rect">
            <a:avLst/>
          </a:prstGeom>
        </p:spPr>
        <p:txBody>
          <a:bodyPr wrap="none">
            <a:spAutoFit/>
          </a:bodyPr>
          <a:lstStyle/>
          <a:p>
            <a:r>
              <a:rPr lang="fr-FR" dirty="0" smtClean="0"/>
              <a:t>22</a:t>
            </a:r>
            <a:endParaRPr lang="fr-FR"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7420" y="299868"/>
            <a:ext cx="8037014" cy="707400"/>
          </a:xfrm>
        </p:spPr>
        <p:txBody>
          <a:bodyPr/>
          <a:lstStyle/>
          <a:p>
            <a:r>
              <a:rPr lang="fr-FR" sz="2800" b="1" dirty="0" smtClean="0">
                <a:solidFill>
                  <a:schemeClr val="accent3"/>
                </a:solidFill>
              </a:rPr>
              <a:t>FONCTIONEMENT</a:t>
            </a:r>
            <a:r>
              <a:rPr lang="fr-FR" sz="2800" dirty="0" smtClean="0">
                <a:solidFill>
                  <a:schemeClr val="accent3"/>
                </a:solidFill>
              </a:rPr>
              <a:t>(</a:t>
            </a:r>
            <a:r>
              <a:rPr lang="fr" sz="2800" dirty="0">
                <a:latin typeface="Aldhabi" panose="01000000000000000000" pitchFamily="2" charset="-78"/>
                <a:cs typeface="Aldhabi" panose="01000000000000000000" pitchFamily="2" charset="-78"/>
              </a:rPr>
              <a:t>SYSTEM D’OUVERTURE AUTOMATIQUE </a:t>
            </a:r>
            <a:r>
              <a:rPr lang="fr" sz="2800" b="1" dirty="0" smtClean="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715100" y="1242450"/>
            <a:ext cx="7713900" cy="333801"/>
          </a:xfrm>
        </p:spPr>
        <p:txBody>
          <a:bodyPr/>
          <a:lstStyle/>
          <a:p>
            <a:r>
              <a:rPr lang="fr-FR" dirty="0" smtClean="0"/>
              <a:t>Ouverture et fermeture automatique :</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0" y="1811433"/>
            <a:ext cx="2137845" cy="2856411"/>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548" y="1811433"/>
            <a:ext cx="2229395" cy="2978732"/>
          </a:xfrm>
          <a:prstGeom prst="rect">
            <a:avLst/>
          </a:prstGeom>
        </p:spPr>
      </p:pic>
      <p:sp>
        <p:nvSpPr>
          <p:cNvPr id="5" name="Rectangle 4"/>
          <p:cNvSpPr/>
          <p:nvPr/>
        </p:nvSpPr>
        <p:spPr>
          <a:xfrm>
            <a:off x="8429000" y="4667844"/>
            <a:ext cx="383438" cy="307777"/>
          </a:xfrm>
          <a:prstGeom prst="rect">
            <a:avLst/>
          </a:prstGeom>
        </p:spPr>
        <p:txBody>
          <a:bodyPr wrap="none">
            <a:spAutoFit/>
          </a:bodyPr>
          <a:lstStyle/>
          <a:p>
            <a:r>
              <a:rPr lang="fr-FR" dirty="0" smtClean="0"/>
              <a:t>23</a:t>
            </a:r>
            <a:endParaRPr lang="fr-FR" dirty="0"/>
          </a:p>
        </p:txBody>
      </p:sp>
    </p:spTree>
    <p:extLst>
      <p:ext uri="{BB962C8B-B14F-4D97-AF65-F5344CB8AC3E}">
        <p14:creationId xmlns:p14="http://schemas.microsoft.com/office/powerpoint/2010/main" val="687444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34703"/>
            <a:ext cx="9230089" cy="707400"/>
          </a:xfrm>
        </p:spPr>
        <p:txBody>
          <a:bodyPr/>
          <a:lstStyle/>
          <a:p>
            <a:r>
              <a:rPr lang="fr-FR" sz="3200" b="1" dirty="0" smtClean="0">
                <a:solidFill>
                  <a:schemeClr val="accent3"/>
                </a:solidFill>
              </a:rPr>
              <a:t>FONCTIONEMENT</a:t>
            </a:r>
            <a:r>
              <a:rPr lang="fr-FR" sz="3200" dirty="0" smtClean="0">
                <a:solidFill>
                  <a:schemeClr val="accent3"/>
                </a:solidFill>
              </a:rPr>
              <a:t>(</a:t>
            </a:r>
            <a:r>
              <a:rPr lang="fr-FR" sz="3200" dirty="0">
                <a:latin typeface="Aldhabi" panose="01000000000000000000" pitchFamily="2" charset="-78"/>
                <a:cs typeface="Aldhabi" panose="01000000000000000000" pitchFamily="2" charset="-78"/>
              </a:rPr>
              <a:t>SYSTEM INDIQUANT L’ETAT DE POUBELLE</a:t>
            </a:r>
            <a:r>
              <a:rPr lang="fr" sz="3200" b="1" dirty="0" smtClean="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419457" y="1202734"/>
            <a:ext cx="7713900" cy="678317"/>
          </a:xfrm>
        </p:spPr>
        <p:txBody>
          <a:bodyPr/>
          <a:lstStyle/>
          <a:p>
            <a:pPr lvl="0"/>
            <a:r>
              <a:rPr lang="fr-FR" dirty="0">
                <a:solidFill>
                  <a:schemeClr val="accent3"/>
                </a:solidFill>
                <a:latin typeface="Golos Text Medium"/>
                <a:ea typeface="Golos Text Medium"/>
                <a:cs typeface="Golos Text Medium"/>
                <a:sym typeface="Golos Text Medium"/>
              </a:rPr>
              <a:t>(-)</a:t>
            </a:r>
            <a:r>
              <a:rPr lang="fr-FR" dirty="0">
                <a:latin typeface="Golos Text Medium"/>
                <a:ea typeface="Golos Text Medium"/>
                <a:cs typeface="Golos Text Medium"/>
                <a:sym typeface="Golos Text Medium"/>
              </a:rPr>
              <a:t> </a:t>
            </a:r>
            <a:r>
              <a:rPr lang="fr-FR" dirty="0" err="1">
                <a:latin typeface="Golos Text Medium"/>
                <a:ea typeface="Golos Text Medium"/>
                <a:cs typeface="Golos Text Medium"/>
                <a:sym typeface="Golos Text Medium"/>
              </a:rPr>
              <a:t>Video</a:t>
            </a:r>
            <a:r>
              <a:rPr lang="fr-FR" dirty="0">
                <a:latin typeface="Golos Text Medium"/>
                <a:ea typeface="Golos Text Medium"/>
                <a:cs typeface="Golos Text Medium"/>
                <a:sym typeface="Golos Text Medium"/>
              </a:rPr>
              <a:t> explicative</a:t>
            </a:r>
          </a:p>
          <a:p>
            <a:endParaRPr lang="fr-FR" dirty="0"/>
          </a:p>
        </p:txBody>
      </p:sp>
      <p:pic>
        <p:nvPicPr>
          <p:cNvPr id="5" name="WhatsApp Vidéo 2023-06-15 à 02.4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5412" y="1541892"/>
            <a:ext cx="3857625" cy="3601608"/>
          </a:xfrm>
          <a:prstGeom prst="rect">
            <a:avLst/>
          </a:prstGeom>
        </p:spPr>
      </p:pic>
      <p:sp>
        <p:nvSpPr>
          <p:cNvPr id="4" name="Rectangle 3"/>
          <p:cNvSpPr/>
          <p:nvPr/>
        </p:nvSpPr>
        <p:spPr>
          <a:xfrm>
            <a:off x="8363702" y="4677586"/>
            <a:ext cx="383438" cy="307777"/>
          </a:xfrm>
          <a:prstGeom prst="rect">
            <a:avLst/>
          </a:prstGeom>
        </p:spPr>
        <p:txBody>
          <a:bodyPr wrap="none">
            <a:spAutoFit/>
          </a:bodyPr>
          <a:lstStyle/>
          <a:p>
            <a:r>
              <a:rPr lang="fr-FR" dirty="0" smtClean="0"/>
              <a:t>24</a:t>
            </a:r>
            <a:endParaRPr lang="fr-FR" dirty="0"/>
          </a:p>
        </p:txBody>
      </p:sp>
    </p:spTree>
    <p:extLst>
      <p:ext uri="{BB962C8B-B14F-4D97-AF65-F5344CB8AC3E}">
        <p14:creationId xmlns:p14="http://schemas.microsoft.com/office/powerpoint/2010/main" val="4221188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9851" y="378246"/>
            <a:ext cx="8324397" cy="707400"/>
          </a:xfrm>
        </p:spPr>
        <p:txBody>
          <a:bodyPr/>
          <a:lstStyle/>
          <a:p>
            <a:r>
              <a:rPr lang="fr-FR" sz="2800" b="1" dirty="0">
                <a:solidFill>
                  <a:schemeClr val="accent3"/>
                </a:solidFill>
              </a:rPr>
              <a:t>FONCTIONEMENT</a:t>
            </a:r>
            <a:r>
              <a:rPr lang="fr-FR" sz="2800" dirty="0">
                <a:solidFill>
                  <a:schemeClr val="accent3"/>
                </a:solidFill>
              </a:rPr>
              <a:t>(</a:t>
            </a:r>
            <a:r>
              <a:rPr lang="fr-FR" sz="2800" dirty="0">
                <a:latin typeface="Aldhabi" panose="01000000000000000000" pitchFamily="2" charset="-78"/>
                <a:cs typeface="Aldhabi" panose="01000000000000000000" pitchFamily="2" charset="-78"/>
              </a:rPr>
              <a:t>SYSTEM INDIQUANT L’ETAT DE POUBELLE</a:t>
            </a:r>
            <a:r>
              <a:rPr lang="fr" sz="28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715100" y="1242450"/>
            <a:ext cx="7713900" cy="298967"/>
          </a:xfrm>
        </p:spPr>
        <p:txBody>
          <a:bodyPr/>
          <a:lstStyle/>
          <a:p>
            <a:r>
              <a:rPr lang="fr-FR" dirty="0" smtClean="0"/>
              <a:t>Affichage de donnees collecter par </a:t>
            </a:r>
            <a:r>
              <a:rPr lang="fr-FR" dirty="0" err="1" smtClean="0"/>
              <a:t>lora</a:t>
            </a:r>
            <a:r>
              <a:rPr lang="fr-FR" dirty="0" smtClean="0"/>
              <a:t> dans la poubelle</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83" y="1698221"/>
            <a:ext cx="2186051" cy="2920820"/>
          </a:xfrm>
          <a:prstGeom prst="rect">
            <a:avLst/>
          </a:prstGeom>
        </p:spPr>
      </p:pic>
      <p:cxnSp>
        <p:nvCxnSpPr>
          <p:cNvPr id="5" name="Google Shape;595;p36"/>
          <p:cNvCxnSpPr/>
          <p:nvPr/>
        </p:nvCxnSpPr>
        <p:spPr>
          <a:xfrm>
            <a:off x="3141372" y="316510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0" y="1880046"/>
            <a:ext cx="4110445" cy="2552700"/>
          </a:xfrm>
          <a:prstGeom prst="rect">
            <a:avLst/>
          </a:prstGeom>
        </p:spPr>
      </p:pic>
      <p:sp>
        <p:nvSpPr>
          <p:cNvPr id="7" name="Rectangle 6"/>
          <p:cNvSpPr/>
          <p:nvPr/>
        </p:nvSpPr>
        <p:spPr>
          <a:xfrm>
            <a:off x="8350810" y="4619041"/>
            <a:ext cx="383438" cy="307777"/>
          </a:xfrm>
          <a:prstGeom prst="rect">
            <a:avLst/>
          </a:prstGeom>
        </p:spPr>
        <p:txBody>
          <a:bodyPr wrap="none">
            <a:spAutoFit/>
          </a:bodyPr>
          <a:lstStyle/>
          <a:p>
            <a:r>
              <a:rPr lang="fr-FR" dirty="0" smtClean="0"/>
              <a:t>25</a:t>
            </a:r>
            <a:endParaRPr lang="fr-FR" dirty="0"/>
          </a:p>
        </p:txBody>
      </p:sp>
    </p:spTree>
    <p:extLst>
      <p:ext uri="{BB962C8B-B14F-4D97-AF65-F5344CB8AC3E}">
        <p14:creationId xmlns:p14="http://schemas.microsoft.com/office/powerpoint/2010/main" val="1618093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668" y="334703"/>
            <a:ext cx="9292046" cy="707400"/>
          </a:xfrm>
        </p:spPr>
        <p:txBody>
          <a:bodyPr/>
          <a:lstStyle/>
          <a:p>
            <a:r>
              <a:rPr lang="fr-FR" sz="3200" b="1" dirty="0">
                <a:solidFill>
                  <a:schemeClr val="accent3"/>
                </a:solidFill>
              </a:rPr>
              <a:t>FONCTIONEMENT</a:t>
            </a:r>
            <a:r>
              <a:rPr lang="fr-FR" sz="3200" dirty="0">
                <a:solidFill>
                  <a:schemeClr val="accent3"/>
                </a:solidFill>
              </a:rPr>
              <a:t>(</a:t>
            </a:r>
            <a:r>
              <a:rPr lang="fr-FR" sz="3200" dirty="0">
                <a:latin typeface="Aldhabi" panose="01000000000000000000" pitchFamily="2" charset="-78"/>
                <a:cs typeface="Aldhabi" panose="01000000000000000000" pitchFamily="2" charset="-78"/>
              </a:rPr>
              <a:t>SYSTEM INDIQUANT L’ETAT DE POUBELLE</a:t>
            </a:r>
            <a:r>
              <a:rPr lang="fr" sz="32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715100" y="1242450"/>
            <a:ext cx="7713900" cy="316384"/>
          </a:xfrm>
        </p:spPr>
        <p:txBody>
          <a:bodyPr/>
          <a:lstStyle/>
          <a:p>
            <a:r>
              <a:rPr lang="fr-FR" dirty="0" smtClean="0"/>
              <a:t>Publier les donnees </a:t>
            </a:r>
            <a:r>
              <a:rPr lang="fr-FR" dirty="0" err="1" smtClean="0"/>
              <a:t>connectee</a:t>
            </a:r>
            <a:r>
              <a:rPr lang="fr-FR" dirty="0" smtClean="0"/>
              <a:t> to broker</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3219925"/>
            <a:ext cx="4314825" cy="131445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736" y="1918697"/>
            <a:ext cx="1994263" cy="2659017"/>
          </a:xfrm>
          <a:prstGeom prst="rect">
            <a:avLst/>
          </a:prstGeom>
        </p:spPr>
      </p:pic>
      <p:cxnSp>
        <p:nvCxnSpPr>
          <p:cNvPr id="6" name="Google Shape;595;p36"/>
          <p:cNvCxnSpPr/>
          <p:nvPr/>
        </p:nvCxnSpPr>
        <p:spPr>
          <a:xfrm>
            <a:off x="3611635" y="3147687"/>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0281" y="1813024"/>
            <a:ext cx="4238625" cy="1209675"/>
          </a:xfrm>
          <a:prstGeom prst="rect">
            <a:avLst/>
          </a:prstGeom>
        </p:spPr>
      </p:pic>
      <p:sp>
        <p:nvSpPr>
          <p:cNvPr id="8" name="Rectangle 7"/>
          <p:cNvSpPr/>
          <p:nvPr/>
        </p:nvSpPr>
        <p:spPr>
          <a:xfrm>
            <a:off x="8427187" y="4731601"/>
            <a:ext cx="383438" cy="307777"/>
          </a:xfrm>
          <a:prstGeom prst="rect">
            <a:avLst/>
          </a:prstGeom>
        </p:spPr>
        <p:txBody>
          <a:bodyPr wrap="none">
            <a:spAutoFit/>
          </a:bodyPr>
          <a:lstStyle/>
          <a:p>
            <a:r>
              <a:rPr lang="fr-FR" dirty="0" smtClean="0"/>
              <a:t>26</a:t>
            </a:r>
            <a:endParaRPr lang="fr-FR" dirty="0"/>
          </a:p>
        </p:txBody>
      </p:sp>
    </p:spTree>
    <p:extLst>
      <p:ext uri="{BB962C8B-B14F-4D97-AF65-F5344CB8AC3E}">
        <p14:creationId xmlns:p14="http://schemas.microsoft.com/office/powerpoint/2010/main" val="161910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020" y="334703"/>
            <a:ext cx="8306980" cy="707400"/>
          </a:xfrm>
        </p:spPr>
        <p:txBody>
          <a:bodyPr/>
          <a:lstStyle/>
          <a:p>
            <a:r>
              <a:rPr lang="fr-FR" sz="2800" b="1" dirty="0">
                <a:solidFill>
                  <a:schemeClr val="accent3"/>
                </a:solidFill>
              </a:rPr>
              <a:t>FONCTIONEMENT</a:t>
            </a:r>
            <a:r>
              <a:rPr lang="fr-FR" sz="2800" dirty="0">
                <a:solidFill>
                  <a:schemeClr val="accent3"/>
                </a:solidFill>
              </a:rPr>
              <a:t>(</a:t>
            </a:r>
            <a:r>
              <a:rPr lang="fr-FR" sz="2800" dirty="0">
                <a:latin typeface="Aldhabi" panose="01000000000000000000" pitchFamily="2" charset="-78"/>
                <a:cs typeface="Aldhabi" panose="01000000000000000000" pitchFamily="2" charset="-78"/>
              </a:rPr>
              <a:t>SYSTEM INDIQUANT L’ETAT DE POUBELLE</a:t>
            </a:r>
            <a:r>
              <a:rPr lang="fr" sz="28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715100" y="1242450"/>
            <a:ext cx="7713900" cy="551516"/>
          </a:xfrm>
        </p:spPr>
        <p:txBody>
          <a:bodyPr/>
          <a:lstStyle/>
          <a:p>
            <a:r>
              <a:rPr lang="fr-FR" dirty="0" smtClean="0"/>
              <a:t>Visualisation des donnees dans le broker</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550" y="2199186"/>
            <a:ext cx="4528456" cy="1885134"/>
          </a:xfrm>
          <a:prstGeom prst="rect">
            <a:avLst/>
          </a:prstGeom>
        </p:spPr>
      </p:pic>
      <p:sp>
        <p:nvSpPr>
          <p:cNvPr id="5" name="Rectangle 4"/>
          <p:cNvSpPr/>
          <p:nvPr/>
        </p:nvSpPr>
        <p:spPr>
          <a:xfrm>
            <a:off x="8429000" y="4719628"/>
            <a:ext cx="383438" cy="307777"/>
          </a:xfrm>
          <a:prstGeom prst="rect">
            <a:avLst/>
          </a:prstGeom>
        </p:spPr>
        <p:txBody>
          <a:bodyPr wrap="none">
            <a:spAutoFit/>
          </a:bodyPr>
          <a:lstStyle/>
          <a:p>
            <a:r>
              <a:rPr lang="fr-FR" dirty="0" smtClean="0"/>
              <a:t>27</a:t>
            </a:r>
            <a:endParaRPr lang="fr-FR" dirty="0"/>
          </a:p>
        </p:txBody>
      </p:sp>
    </p:spTree>
    <p:extLst>
      <p:ext uri="{BB962C8B-B14F-4D97-AF65-F5344CB8AC3E}">
        <p14:creationId xmlns:p14="http://schemas.microsoft.com/office/powerpoint/2010/main" val="2614882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91160"/>
            <a:ext cx="9196152" cy="707400"/>
          </a:xfrm>
        </p:spPr>
        <p:txBody>
          <a:bodyPr/>
          <a:lstStyle/>
          <a:p>
            <a:r>
              <a:rPr lang="fr-FR" sz="3200" b="1" dirty="0">
                <a:solidFill>
                  <a:schemeClr val="accent3"/>
                </a:solidFill>
              </a:rPr>
              <a:t>FONCTIONEMENT</a:t>
            </a:r>
            <a:r>
              <a:rPr lang="fr-FR" sz="3200" dirty="0">
                <a:solidFill>
                  <a:schemeClr val="accent3"/>
                </a:solidFill>
              </a:rPr>
              <a:t>(</a:t>
            </a:r>
            <a:r>
              <a:rPr lang="fr-FR" sz="3200" dirty="0">
                <a:latin typeface="Aldhabi" panose="01000000000000000000" pitchFamily="2" charset="-78"/>
                <a:cs typeface="Aldhabi" panose="01000000000000000000" pitchFamily="2" charset="-78"/>
              </a:rPr>
              <a:t>SYSTEM INDIQUANT L’ETAT DE POUBELLE</a:t>
            </a:r>
            <a:r>
              <a:rPr lang="fr" sz="3200" b="1" dirty="0">
                <a:solidFill>
                  <a:schemeClr val="accent3"/>
                </a:solidFill>
                <a:latin typeface="Aldhabi" panose="01000000000000000000" pitchFamily="2" charset="-78"/>
                <a:cs typeface="Aldhabi" panose="01000000000000000000" pitchFamily="2" charset="-78"/>
              </a:rPr>
              <a:t>)</a:t>
            </a:r>
            <a:endParaRPr lang="fr-FR" dirty="0"/>
          </a:p>
        </p:txBody>
      </p:sp>
      <p:sp>
        <p:nvSpPr>
          <p:cNvPr id="3" name="Espace réservé du texte 2"/>
          <p:cNvSpPr>
            <a:spLocks noGrp="1"/>
          </p:cNvSpPr>
          <p:nvPr>
            <p:ph type="body" idx="1"/>
          </p:nvPr>
        </p:nvSpPr>
        <p:spPr>
          <a:xfrm>
            <a:off x="715099" y="1242450"/>
            <a:ext cx="7828009" cy="534099"/>
          </a:xfrm>
        </p:spPr>
        <p:txBody>
          <a:bodyPr/>
          <a:lstStyle/>
          <a:p>
            <a:r>
              <a:rPr lang="fr-FR" dirty="0" smtClean="0"/>
              <a:t>Visualisation de donnees d’une poubelle contient les </a:t>
            </a:r>
            <a:r>
              <a:rPr lang="fr-FR" dirty="0" err="1" smtClean="0"/>
              <a:t>dechets</a:t>
            </a:r>
            <a:r>
              <a:rPr lang="fr-FR" dirty="0" smtClean="0"/>
              <a:t> </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172" y="1932673"/>
            <a:ext cx="2003171" cy="2676471"/>
          </a:xfrm>
          <a:prstGeom prst="rect">
            <a:avLst/>
          </a:prstGeom>
        </p:spPr>
      </p:pic>
      <p:cxnSp>
        <p:nvCxnSpPr>
          <p:cNvPr id="5" name="Google Shape;595;p36"/>
          <p:cNvCxnSpPr/>
          <p:nvPr/>
        </p:nvCxnSpPr>
        <p:spPr>
          <a:xfrm>
            <a:off x="4221234" y="3270908"/>
            <a:ext cx="552600" cy="0"/>
          </a:xfrm>
          <a:prstGeom prst="straightConnector1">
            <a:avLst/>
          </a:prstGeom>
          <a:noFill/>
          <a:ln w="19050" cap="flat" cmpd="sng">
            <a:solidFill>
              <a:schemeClr val="dk1"/>
            </a:solidFill>
            <a:prstDash val="solid"/>
            <a:round/>
            <a:headEnd type="none" w="med" len="med"/>
            <a:tailEnd type="stealth" w="med" len="med"/>
          </a:ln>
        </p:spPr>
      </p:cxnSp>
      <p:pic>
        <p:nvPicPr>
          <p:cNvPr id="6" name="Image 5"/>
          <p:cNvPicPr>
            <a:picLocks noChangeAspect="1"/>
          </p:cNvPicPr>
          <p:nvPr/>
        </p:nvPicPr>
        <p:blipFill>
          <a:blip r:embed="rId3"/>
          <a:stretch>
            <a:fillRect/>
          </a:stretch>
        </p:blipFill>
        <p:spPr>
          <a:xfrm>
            <a:off x="5134988" y="1932673"/>
            <a:ext cx="3543795" cy="2505425"/>
          </a:xfrm>
          <a:prstGeom prst="rect">
            <a:avLst/>
          </a:prstGeom>
        </p:spPr>
      </p:pic>
      <p:sp>
        <p:nvSpPr>
          <p:cNvPr id="7" name="Rectangle 6"/>
          <p:cNvSpPr/>
          <p:nvPr/>
        </p:nvSpPr>
        <p:spPr>
          <a:xfrm>
            <a:off x="8159670" y="4719627"/>
            <a:ext cx="383438" cy="307777"/>
          </a:xfrm>
          <a:prstGeom prst="rect">
            <a:avLst/>
          </a:prstGeom>
        </p:spPr>
        <p:txBody>
          <a:bodyPr wrap="none">
            <a:spAutoFit/>
          </a:bodyPr>
          <a:lstStyle/>
          <a:p>
            <a:r>
              <a:rPr lang="fr-FR" dirty="0" smtClean="0"/>
              <a:t>28</a:t>
            </a:r>
            <a:endParaRPr lang="fr-FR" dirty="0"/>
          </a:p>
        </p:txBody>
      </p:sp>
    </p:spTree>
    <p:extLst>
      <p:ext uri="{BB962C8B-B14F-4D97-AF65-F5344CB8AC3E}">
        <p14:creationId xmlns:p14="http://schemas.microsoft.com/office/powerpoint/2010/main" val="309429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5100" y="1925850"/>
            <a:ext cx="8711002" cy="1835700"/>
          </a:xfrm>
        </p:spPr>
        <p:txBody>
          <a:bodyPr/>
          <a:lstStyle/>
          <a:p>
            <a:r>
              <a:rPr lang="fr-FR" dirty="0"/>
              <a:t>Conclusion et perspectives </a:t>
            </a:r>
          </a:p>
        </p:txBody>
      </p:sp>
      <p:sp>
        <p:nvSpPr>
          <p:cNvPr id="3" name="Titre 2"/>
          <p:cNvSpPr>
            <a:spLocks noGrp="1"/>
          </p:cNvSpPr>
          <p:nvPr>
            <p:ph type="title" idx="2"/>
          </p:nvPr>
        </p:nvSpPr>
        <p:spPr/>
        <p:txBody>
          <a:bodyPr/>
          <a:lstStyle/>
          <a:p>
            <a:r>
              <a:rPr lang="fr-FR" dirty="0" smtClean="0"/>
              <a:t>05</a:t>
            </a:r>
            <a:endParaRPr lang="fr-FR" dirty="0"/>
          </a:p>
        </p:txBody>
      </p:sp>
      <p:cxnSp>
        <p:nvCxnSpPr>
          <p:cNvPr id="4" name="Google Shape;595;p36"/>
          <p:cNvCxnSpPr/>
          <p:nvPr/>
        </p:nvCxnSpPr>
        <p:spPr>
          <a:xfrm>
            <a:off x="1724933" y="1627206"/>
            <a:ext cx="552600" cy="0"/>
          </a:xfrm>
          <a:prstGeom prst="straightConnector1">
            <a:avLst/>
          </a:prstGeom>
          <a:noFill/>
          <a:ln w="19050" cap="flat" cmpd="sng">
            <a:solidFill>
              <a:schemeClr val="dk1"/>
            </a:solidFill>
            <a:prstDash val="solid"/>
            <a:round/>
            <a:headEnd type="none" w="med" len="med"/>
            <a:tailEnd type="stealth" w="med" len="med"/>
          </a:ln>
        </p:spPr>
      </p:cxnSp>
      <p:sp>
        <p:nvSpPr>
          <p:cNvPr id="5" name="Rectangle 4"/>
          <p:cNvSpPr/>
          <p:nvPr/>
        </p:nvSpPr>
        <p:spPr>
          <a:xfrm>
            <a:off x="8489826" y="4635545"/>
            <a:ext cx="383438" cy="307777"/>
          </a:xfrm>
          <a:prstGeom prst="rect">
            <a:avLst/>
          </a:prstGeom>
        </p:spPr>
        <p:txBody>
          <a:bodyPr wrap="none">
            <a:spAutoFit/>
          </a:bodyPr>
          <a:lstStyle/>
          <a:p>
            <a:r>
              <a:rPr lang="fr-FR" dirty="0" smtClean="0"/>
              <a:t>29</a:t>
            </a:r>
            <a:endParaRPr lang="fr-FR" dirty="0"/>
          </a:p>
        </p:txBody>
      </p:sp>
    </p:spTree>
    <p:extLst>
      <p:ext uri="{BB962C8B-B14F-4D97-AF65-F5344CB8AC3E}">
        <p14:creationId xmlns:p14="http://schemas.microsoft.com/office/powerpoint/2010/main" val="2119231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r>
              <a:rPr lang="fr-FR" dirty="0"/>
              <a:t>Objectifs de la solution</a:t>
            </a: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accent4"/>
                </a:solidFill>
              </a:rPr>
              <a:t>(IA)</a:t>
            </a:r>
            <a:endParaRPr sz="1200" b="1">
              <a:solidFill>
                <a:schemeClr val="accent4"/>
              </a:solidFill>
            </a:endParaRPr>
          </a:p>
        </p:txBody>
      </p:sp>
      <p:sp>
        <p:nvSpPr>
          <p:cNvPr id="2" name="Rectangle 1"/>
          <p:cNvSpPr/>
          <p:nvPr/>
        </p:nvSpPr>
        <p:spPr>
          <a:xfrm>
            <a:off x="7459812" y="4454611"/>
            <a:ext cx="284052" cy="307777"/>
          </a:xfrm>
          <a:prstGeom prst="rect">
            <a:avLst/>
          </a:prstGeom>
        </p:spPr>
        <p:txBody>
          <a:bodyPr wrap="none">
            <a:spAutoFit/>
          </a:bodyPr>
          <a:lstStyle/>
          <a:p>
            <a:r>
              <a:rPr lang="fr-FR" dirty="0"/>
              <a:t>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6094" y="1751677"/>
            <a:ext cx="7713900" cy="2132345"/>
          </a:xfrm>
        </p:spPr>
        <p:txBody>
          <a:bodyPr/>
          <a:lstStyle/>
          <a:p>
            <a:pPr marL="285750" indent="-285750">
              <a:buFont typeface="Arial" panose="020B0604020202020204" pitchFamily="34" charset="0"/>
              <a:buChar char="•"/>
            </a:pPr>
            <a:r>
              <a:rPr lang="fr-FR" sz="1400" dirty="0"/>
              <a:t>une poubelle intelligente dotée d'un système d'ouverture automatique et de </a:t>
            </a:r>
            <a:r>
              <a:rPr lang="fr-FR" sz="1400" dirty="0" smtClean="0"/>
              <a:t>visualisation se niveaux </a:t>
            </a:r>
            <a:r>
              <a:rPr lang="fr-FR" sz="1400" dirty="0" err="1" smtClean="0"/>
              <a:t>dechet</a:t>
            </a:r>
            <a:r>
              <a:rPr lang="fr-FR" sz="1400" dirty="0" smtClean="0"/>
              <a:t> offre </a:t>
            </a:r>
            <a:r>
              <a:rPr lang="fr-FR" sz="1400" dirty="0"/>
              <a:t>de nombreux avantages en termes </a:t>
            </a:r>
            <a:r>
              <a:rPr lang="fr-FR" sz="1400" dirty="0" smtClean="0"/>
              <a:t>de </a:t>
            </a:r>
            <a:r>
              <a:rPr lang="fr-FR" sz="1400" dirty="0"/>
              <a:t>gestion des déchets. </a:t>
            </a:r>
            <a:r>
              <a:rPr lang="fr-FR" sz="1400" dirty="0" smtClean="0"/>
              <a:t/>
            </a:r>
            <a:br>
              <a:rPr lang="fr-FR" sz="1400" dirty="0" smtClean="0"/>
            </a:br>
            <a:r>
              <a:rPr lang="fr-FR" sz="1400" dirty="0" smtClean="0"/>
              <a:t>Elle </a:t>
            </a:r>
            <a:r>
              <a:rPr lang="fr-FR" sz="1400" dirty="0"/>
              <a:t>permet d'améliorer l'expérience des utilisateurs en évitant le contact direct avec la poubelle et en facilitant le processus de jeter les déchets. De plus, la visualisation </a:t>
            </a:r>
            <a:r>
              <a:rPr lang="fr-FR" sz="1400" dirty="0" smtClean="0"/>
              <a:t>de </a:t>
            </a:r>
            <a:r>
              <a:rPr lang="fr-FR" sz="1400" dirty="0"/>
              <a:t>niveaux </a:t>
            </a:r>
            <a:r>
              <a:rPr lang="fr-FR" sz="1400" dirty="0" err="1" smtClean="0"/>
              <a:t>dechet</a:t>
            </a:r>
            <a:r>
              <a:rPr lang="fr-FR" sz="1400" dirty="0" smtClean="0"/>
              <a:t> permet </a:t>
            </a:r>
            <a:r>
              <a:rPr lang="fr-FR" sz="1400" dirty="0"/>
              <a:t>une gestion plus efficace des déchets en informant les responsables de la collecte ou les utilisateurs eux-mêmes pour planifier les activités de vidange.</a:t>
            </a:r>
          </a:p>
        </p:txBody>
      </p:sp>
      <p:sp>
        <p:nvSpPr>
          <p:cNvPr id="3" name="Titre 2"/>
          <p:cNvSpPr>
            <a:spLocks noGrp="1"/>
          </p:cNvSpPr>
          <p:nvPr>
            <p:ph type="title" idx="2"/>
          </p:nvPr>
        </p:nvSpPr>
        <p:spPr>
          <a:xfrm>
            <a:off x="636723" y="309965"/>
            <a:ext cx="7845426" cy="1071600"/>
          </a:xfrm>
        </p:spPr>
        <p:txBody>
          <a:bodyPr/>
          <a:lstStyle/>
          <a:p>
            <a:r>
              <a:rPr lang="fr-FR" dirty="0" smtClean="0"/>
              <a:t>Conclusion</a:t>
            </a:r>
            <a:endParaRPr lang="fr-FR" dirty="0"/>
          </a:p>
        </p:txBody>
      </p:sp>
      <p:sp>
        <p:nvSpPr>
          <p:cNvPr id="4" name="Rectangle 3"/>
          <p:cNvSpPr/>
          <p:nvPr/>
        </p:nvSpPr>
        <p:spPr>
          <a:xfrm>
            <a:off x="7836556" y="4477890"/>
            <a:ext cx="383438" cy="307777"/>
          </a:xfrm>
          <a:prstGeom prst="rect">
            <a:avLst/>
          </a:prstGeom>
        </p:spPr>
        <p:txBody>
          <a:bodyPr wrap="none">
            <a:spAutoFit/>
          </a:bodyPr>
          <a:lstStyle/>
          <a:p>
            <a:r>
              <a:rPr lang="fr-FR" dirty="0" smtClean="0"/>
              <a:t>30</a:t>
            </a:r>
            <a:endParaRPr lang="fr-FR" dirty="0"/>
          </a:p>
        </p:txBody>
      </p:sp>
    </p:spTree>
    <p:extLst>
      <p:ext uri="{BB962C8B-B14F-4D97-AF65-F5344CB8AC3E}">
        <p14:creationId xmlns:p14="http://schemas.microsoft.com/office/powerpoint/2010/main" val="250815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7683" y="1812637"/>
            <a:ext cx="7713900" cy="2210721"/>
          </a:xfrm>
        </p:spPr>
        <p:txBody>
          <a:bodyPr/>
          <a:lstStyle/>
          <a:p>
            <a:r>
              <a:rPr lang="fr-FR" sz="1800" dirty="0" smtClean="0"/>
              <a:t>-</a:t>
            </a:r>
            <a:r>
              <a:rPr lang="fr-FR" sz="1800" dirty="0" smtClean="0">
                <a:solidFill>
                  <a:srgbClr val="00B050"/>
                </a:solidFill>
              </a:rPr>
              <a:t>Intégration </a:t>
            </a:r>
            <a:r>
              <a:rPr lang="fr-FR" sz="1800" dirty="0">
                <a:solidFill>
                  <a:srgbClr val="00B050"/>
                </a:solidFill>
              </a:rPr>
              <a:t>de technologies de tri des </a:t>
            </a:r>
            <a:r>
              <a:rPr lang="fr-FR" sz="1800" dirty="0" smtClean="0">
                <a:solidFill>
                  <a:srgbClr val="00B050"/>
                </a:solidFill>
              </a:rPr>
              <a:t>déchets</a:t>
            </a:r>
            <a:r>
              <a:rPr lang="fr-FR" sz="1800" dirty="0"/>
              <a:t/>
            </a:r>
            <a:br>
              <a:rPr lang="fr-FR" sz="1800" dirty="0"/>
            </a:br>
            <a:r>
              <a:rPr lang="fr-FR" sz="1800" dirty="0" smtClean="0"/>
              <a:t>-</a:t>
            </a:r>
            <a:r>
              <a:rPr lang="fr-FR" sz="1800" dirty="0" smtClean="0">
                <a:solidFill>
                  <a:srgbClr val="00B050"/>
                </a:solidFill>
              </a:rPr>
              <a:t>Développement </a:t>
            </a:r>
            <a:r>
              <a:rPr lang="fr-FR" sz="1800" dirty="0">
                <a:solidFill>
                  <a:srgbClr val="00B050"/>
                </a:solidFill>
              </a:rPr>
              <a:t>d'applications mobiles</a:t>
            </a:r>
            <a:r>
              <a:rPr lang="fr-FR" sz="1800" dirty="0"/>
              <a:t/>
            </a:r>
            <a:br>
              <a:rPr lang="fr-FR" sz="1800" dirty="0"/>
            </a:br>
            <a:r>
              <a:rPr lang="fr-FR" sz="1800" dirty="0" smtClean="0"/>
              <a:t>-</a:t>
            </a:r>
            <a:r>
              <a:rPr lang="fr-FR" sz="1800" dirty="0" smtClean="0">
                <a:solidFill>
                  <a:srgbClr val="00B050"/>
                </a:solidFill>
              </a:rPr>
              <a:t>Développement </a:t>
            </a:r>
            <a:r>
              <a:rPr lang="fr-FR" sz="1800" dirty="0">
                <a:solidFill>
                  <a:srgbClr val="00B050"/>
                </a:solidFill>
              </a:rPr>
              <a:t>de fonctionnalités supplémentaires </a:t>
            </a:r>
            <a:r>
              <a:rPr lang="fr-FR" sz="1800" dirty="0"/>
              <a:t>: Une poubelle </a:t>
            </a:r>
            <a:r>
              <a:rPr lang="fr-FR" sz="1800" dirty="0" smtClean="0"/>
              <a:t>  intelligente </a:t>
            </a:r>
            <a:r>
              <a:rPr lang="fr-FR" sz="1800" dirty="0"/>
              <a:t>peut être équipée de capteurs supplémentaires pour mesurer d'autres paramètres, tels que la température, l'humidité ou la présence de certains types de déchets</a:t>
            </a:r>
          </a:p>
        </p:txBody>
      </p:sp>
      <p:sp>
        <p:nvSpPr>
          <p:cNvPr id="3" name="Titre 2"/>
          <p:cNvSpPr>
            <a:spLocks noGrp="1"/>
          </p:cNvSpPr>
          <p:nvPr>
            <p:ph type="title" idx="2"/>
          </p:nvPr>
        </p:nvSpPr>
        <p:spPr>
          <a:xfrm>
            <a:off x="601888" y="484136"/>
            <a:ext cx="5311231" cy="1071600"/>
          </a:xfrm>
        </p:spPr>
        <p:txBody>
          <a:bodyPr/>
          <a:lstStyle/>
          <a:p>
            <a:r>
              <a:rPr lang="fr-FR" dirty="0"/>
              <a:t>perspectives</a:t>
            </a:r>
          </a:p>
        </p:txBody>
      </p:sp>
      <p:sp>
        <p:nvSpPr>
          <p:cNvPr id="4" name="Rectangle 3"/>
          <p:cNvSpPr/>
          <p:nvPr/>
        </p:nvSpPr>
        <p:spPr>
          <a:xfrm>
            <a:off x="8219864" y="4635544"/>
            <a:ext cx="383438" cy="307777"/>
          </a:xfrm>
          <a:prstGeom prst="rect">
            <a:avLst/>
          </a:prstGeom>
        </p:spPr>
        <p:txBody>
          <a:bodyPr wrap="none">
            <a:spAutoFit/>
          </a:bodyPr>
          <a:lstStyle/>
          <a:p>
            <a:r>
              <a:rPr lang="fr-FR" dirty="0" smtClean="0"/>
              <a:t>31</a:t>
            </a:r>
            <a:endParaRPr lang="fr-FR" dirty="0"/>
          </a:p>
        </p:txBody>
      </p:sp>
    </p:spTree>
    <p:extLst>
      <p:ext uri="{BB962C8B-B14F-4D97-AF65-F5344CB8AC3E}">
        <p14:creationId xmlns:p14="http://schemas.microsoft.com/office/powerpoint/2010/main" val="3262761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1237837" y="797360"/>
            <a:ext cx="4756334" cy="18473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8800" dirty="0"/>
              <a:t>Merci</a:t>
            </a:r>
            <a:endParaRPr sz="8800" dirty="0"/>
          </a:p>
        </p:txBody>
      </p:sp>
      <p:sp>
        <p:nvSpPr>
          <p:cNvPr id="602" name="Google Shape;602;p3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000" b="1">
                <a:solidFill>
                  <a:schemeClr val="dk1"/>
                </a:solidFill>
                <a:latin typeface="Golos Text"/>
                <a:ea typeface="Golos Text"/>
                <a:cs typeface="Golos Text"/>
                <a:sym typeface="Golos Text"/>
              </a:rPr>
              <a:t>Veuillez conserver cette diapositive pour l'attribution</a:t>
            </a:r>
            <a:endParaRPr sz="1000" b="1">
              <a:solidFill>
                <a:schemeClr val="dk1"/>
              </a:solidFill>
              <a:latin typeface="Golos Text"/>
              <a:ea typeface="Golos Text"/>
              <a:cs typeface="Golos Text"/>
              <a:sym typeface="Golos Text"/>
            </a:endParaRPr>
          </a:p>
        </p:txBody>
      </p:sp>
      <p:grpSp>
        <p:nvGrpSpPr>
          <p:cNvPr id="603" name="Google Shape;603;p37"/>
          <p:cNvGrpSpPr/>
          <p:nvPr/>
        </p:nvGrpSpPr>
        <p:grpSpPr>
          <a:xfrm>
            <a:off x="1868214" y="3075712"/>
            <a:ext cx="296118" cy="291877"/>
            <a:chOff x="1190200" y="238125"/>
            <a:chExt cx="5306767" cy="5212083"/>
          </a:xfrm>
        </p:grpSpPr>
        <p:grpSp>
          <p:nvGrpSpPr>
            <p:cNvPr id="604" name="Google Shape;604;p37"/>
            <p:cNvGrpSpPr/>
            <p:nvPr/>
          </p:nvGrpSpPr>
          <p:grpSpPr>
            <a:xfrm>
              <a:off x="1190200" y="238125"/>
              <a:ext cx="5212075" cy="5212075"/>
              <a:chOff x="1190200" y="238125"/>
              <a:chExt cx="5212075" cy="5212075"/>
            </a:xfrm>
          </p:grpSpPr>
          <p:sp>
            <p:nvSpPr>
              <p:cNvPr id="605" name="Google Shape;605;p3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7"/>
          <p:cNvGrpSpPr/>
          <p:nvPr/>
        </p:nvGrpSpPr>
        <p:grpSpPr>
          <a:xfrm>
            <a:off x="1509375" y="3078912"/>
            <a:ext cx="290575" cy="285475"/>
            <a:chOff x="4211985" y="3817357"/>
            <a:chExt cx="362947" cy="356576"/>
          </a:xfrm>
        </p:grpSpPr>
        <p:sp>
          <p:nvSpPr>
            <p:cNvPr id="609" name="Google Shape;609;p3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37"/>
          <p:cNvGrpSpPr/>
          <p:nvPr/>
        </p:nvGrpSpPr>
        <p:grpSpPr>
          <a:xfrm>
            <a:off x="1150318" y="3078797"/>
            <a:ext cx="290554" cy="285706"/>
            <a:chOff x="3314750" y="3817357"/>
            <a:chExt cx="362920" cy="356865"/>
          </a:xfrm>
        </p:grpSpPr>
        <p:grpSp>
          <p:nvGrpSpPr>
            <p:cNvPr id="613" name="Google Shape;613;p37"/>
            <p:cNvGrpSpPr/>
            <p:nvPr/>
          </p:nvGrpSpPr>
          <p:grpSpPr>
            <a:xfrm>
              <a:off x="3314750" y="3817357"/>
              <a:ext cx="362920" cy="356865"/>
              <a:chOff x="3314750" y="3817357"/>
              <a:chExt cx="362920" cy="356865"/>
            </a:xfrm>
          </p:grpSpPr>
          <p:sp>
            <p:nvSpPr>
              <p:cNvPr id="614" name="Google Shape;614;p3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7"/>
            <p:cNvGrpSpPr/>
            <p:nvPr/>
          </p:nvGrpSpPr>
          <p:grpSpPr>
            <a:xfrm>
              <a:off x="3394986" y="3894612"/>
              <a:ext cx="202339" cy="202323"/>
              <a:chOff x="935197" y="1793977"/>
              <a:chExt cx="256451" cy="256430"/>
            </a:xfrm>
          </p:grpSpPr>
          <p:sp>
            <p:nvSpPr>
              <p:cNvPr id="617" name="Google Shape;617;p3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37"/>
          <p:cNvGrpSpPr/>
          <p:nvPr/>
        </p:nvGrpSpPr>
        <p:grpSpPr>
          <a:xfrm>
            <a:off x="791302" y="3078797"/>
            <a:ext cx="290554" cy="285706"/>
            <a:chOff x="2866317" y="3817357"/>
            <a:chExt cx="362920" cy="356865"/>
          </a:xfrm>
        </p:grpSpPr>
        <p:sp>
          <p:nvSpPr>
            <p:cNvPr id="620" name="Google Shape;620;p3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3" name="Google Shape;623;p3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71" name="Google Shape;529;p36"/>
          <p:cNvGrpSpPr/>
          <p:nvPr/>
        </p:nvGrpSpPr>
        <p:grpSpPr>
          <a:xfrm flipH="1">
            <a:off x="4849988" y="1513217"/>
            <a:ext cx="3706695" cy="2550084"/>
            <a:chOff x="4388650" y="2224200"/>
            <a:chExt cx="1707525" cy="1174775"/>
          </a:xfrm>
        </p:grpSpPr>
        <p:sp>
          <p:nvSpPr>
            <p:cNvPr id="172"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32;p36"/>
            <p:cNvSpPr/>
            <p:nvPr/>
          </p:nvSpPr>
          <p:spPr>
            <a:xfrm>
              <a:off x="5004300" y="2655011"/>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stretch>
            <a:fillRect/>
          </a:stretch>
        </p:blipFill>
        <p:spPr>
          <a:xfrm>
            <a:off x="6528450" y="1555100"/>
            <a:ext cx="2397833" cy="2832135"/>
          </a:xfrm>
          <a:prstGeom prst="rect">
            <a:avLst/>
          </a:prstGeom>
        </p:spPr>
      </p:pic>
      <p:sp>
        <p:nvSpPr>
          <p:cNvPr id="4" name="Rectangle à coins arrondis 3"/>
          <p:cNvSpPr/>
          <p:nvPr/>
        </p:nvSpPr>
        <p:spPr>
          <a:xfrm>
            <a:off x="715100" y="3421696"/>
            <a:ext cx="4039780" cy="965539"/>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8414676" y="4749959"/>
            <a:ext cx="383438" cy="307777"/>
          </a:xfrm>
          <a:prstGeom prst="rect">
            <a:avLst/>
          </a:prstGeom>
        </p:spPr>
        <p:txBody>
          <a:bodyPr wrap="none">
            <a:spAutoFit/>
          </a:bodyPr>
          <a:lstStyle/>
          <a:p>
            <a:r>
              <a:rPr lang="fr-FR" dirty="0" smtClean="0"/>
              <a:t>32</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0" y="86526"/>
            <a:ext cx="5729487" cy="1265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smtClean="0">
                <a:solidFill>
                  <a:schemeClr val="accent3"/>
                </a:solidFill>
                <a:latin typeface="Aldhabi" panose="01000000000000000000" pitchFamily="2" charset="-78"/>
                <a:cs typeface="Aldhabi" panose="01000000000000000000" pitchFamily="2" charset="-78"/>
              </a:rPr>
              <a:t>I-GESTION DES DECHET </a:t>
            </a:r>
            <a:endParaRPr dirty="0">
              <a:latin typeface="Aldhabi" panose="01000000000000000000" pitchFamily="2" charset="-78"/>
              <a:cs typeface="Aldhabi" panose="01000000000000000000" pitchFamily="2" charset="-78"/>
            </a:endParaRPr>
          </a:p>
        </p:txBody>
      </p:sp>
      <p:cxnSp>
        <p:nvCxnSpPr>
          <p:cNvPr id="276" name="Google Shape;276;p24"/>
          <p:cNvCxnSpPr/>
          <p:nvPr/>
        </p:nvCxnSpPr>
        <p:spPr>
          <a:xfrm>
            <a:off x="4544012" y="2721493"/>
            <a:ext cx="552600" cy="0"/>
          </a:xfrm>
          <a:prstGeom prst="straightConnector1">
            <a:avLst/>
          </a:prstGeom>
          <a:noFill/>
          <a:ln w="19050" cap="flat" cmpd="sng">
            <a:solidFill>
              <a:schemeClr val="dk1"/>
            </a:solidFill>
            <a:prstDash val="solid"/>
            <a:round/>
            <a:headEnd type="none" w="med" len="med"/>
            <a:tailEnd type="stealth" w="med" len="med"/>
          </a:ln>
        </p:spPr>
      </p:cxnSp>
      <p:pic>
        <p:nvPicPr>
          <p:cNvPr id="1026" name="Picture 2" descr="Réglementation gestion des déchets : quelle oblig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0" y="1668003"/>
            <a:ext cx="4230854" cy="21069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city : La gestion intelligente des déchets - DigitalCor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104" y="1668003"/>
            <a:ext cx="3841826" cy="2106981"/>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152;p21"/>
          <p:cNvGrpSpPr/>
          <p:nvPr/>
        </p:nvGrpSpPr>
        <p:grpSpPr>
          <a:xfrm>
            <a:off x="5622466" y="309004"/>
            <a:ext cx="1718823" cy="935599"/>
            <a:chOff x="238125" y="2409350"/>
            <a:chExt cx="760575" cy="414000"/>
          </a:xfrm>
        </p:grpSpPr>
        <p:sp>
          <p:nvSpPr>
            <p:cNvPr id="94"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72;p21"/>
          <p:cNvGrpSpPr/>
          <p:nvPr/>
        </p:nvGrpSpPr>
        <p:grpSpPr>
          <a:xfrm flipH="1">
            <a:off x="5096612" y="86526"/>
            <a:ext cx="744001" cy="413322"/>
            <a:chOff x="315275" y="3124950"/>
            <a:chExt cx="658175" cy="365675"/>
          </a:xfrm>
        </p:grpSpPr>
        <p:sp>
          <p:nvSpPr>
            <p:cNvPr id="107"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p:cNvSpPr txBox="1"/>
          <p:nvPr/>
        </p:nvSpPr>
        <p:spPr>
          <a:xfrm>
            <a:off x="767660" y="3968884"/>
            <a:ext cx="7247107" cy="1015663"/>
          </a:xfrm>
          <a:prstGeom prst="rect">
            <a:avLst/>
          </a:prstGeom>
          <a:noFill/>
        </p:spPr>
        <p:txBody>
          <a:bodyPr wrap="square" rtlCol="0">
            <a:spAutoFit/>
          </a:bodyPr>
          <a:lstStyle/>
          <a:p>
            <a:pPr marL="342900" indent="-342900">
              <a:buFont typeface="Arial" panose="020B0604020202020204" pitchFamily="34" charset="0"/>
              <a:buChar char="•"/>
            </a:pPr>
            <a:r>
              <a:rPr lang="fr-FR" sz="2000" dirty="0" smtClean="0">
                <a:latin typeface="Aldhabi" panose="01000000000000000000" pitchFamily="2" charset="-78"/>
                <a:cs typeface="Aldhabi" panose="01000000000000000000" pitchFamily="2" charset="-78"/>
              </a:rPr>
              <a:t>la </a:t>
            </a:r>
            <a:r>
              <a:rPr lang="fr-FR" sz="2000" dirty="0">
                <a:latin typeface="Aldhabi" panose="01000000000000000000" pitchFamily="2" charset="-78"/>
                <a:cs typeface="Aldhabi" panose="01000000000000000000" pitchFamily="2" charset="-78"/>
              </a:rPr>
              <a:t>poubelle intelligente permet une gestion plus intelligente des déchets En collectant des données sur le niveau de remplissage des poubelles, . Les données peuvent être utilisées pour analyser les tendances de remplissage</a:t>
            </a:r>
          </a:p>
        </p:txBody>
      </p:sp>
      <p:sp>
        <p:nvSpPr>
          <p:cNvPr id="3" name="Rectangle 2"/>
          <p:cNvSpPr/>
          <p:nvPr/>
        </p:nvSpPr>
        <p:spPr>
          <a:xfrm>
            <a:off x="8300639" y="4676770"/>
            <a:ext cx="284052" cy="307777"/>
          </a:xfrm>
          <a:prstGeom prst="rect">
            <a:avLst/>
          </a:prstGeom>
        </p:spPr>
        <p:txBody>
          <a:bodyPr wrap="none">
            <a:spAutoFit/>
          </a:bodyPr>
          <a:lstStyle/>
          <a:p>
            <a:r>
              <a:rPr lang="fr-FR" dirty="0"/>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77" y="-225422"/>
            <a:ext cx="7713900" cy="1834637"/>
          </a:xfrm>
        </p:spPr>
        <p:txBody>
          <a:bodyPr/>
          <a:lstStyle/>
          <a:p>
            <a:r>
              <a:rPr lang="fr-FR" dirty="0" smtClean="0">
                <a:solidFill>
                  <a:schemeClr val="accent3"/>
                </a:solidFill>
                <a:latin typeface="Aldhabi" panose="01000000000000000000" pitchFamily="2" charset="-78"/>
                <a:cs typeface="Aldhabi" panose="01000000000000000000" pitchFamily="2" charset="-78"/>
              </a:rPr>
              <a:t>II-Hygiène </a:t>
            </a:r>
            <a:r>
              <a:rPr lang="fr-FR" dirty="0">
                <a:solidFill>
                  <a:schemeClr val="accent3"/>
                </a:solidFill>
                <a:latin typeface="Aldhabi" panose="01000000000000000000" pitchFamily="2" charset="-78"/>
                <a:cs typeface="Aldhabi" panose="01000000000000000000" pitchFamily="2" charset="-78"/>
              </a:rPr>
              <a:t>et prévention des infections</a:t>
            </a:r>
          </a:p>
        </p:txBody>
      </p:sp>
      <p:grpSp>
        <p:nvGrpSpPr>
          <p:cNvPr id="3" name="Google Shape;152;p21"/>
          <p:cNvGrpSpPr/>
          <p:nvPr/>
        </p:nvGrpSpPr>
        <p:grpSpPr>
          <a:xfrm>
            <a:off x="6092250" y="222478"/>
            <a:ext cx="1718823" cy="935599"/>
            <a:chOff x="238125" y="2409350"/>
            <a:chExt cx="760575" cy="414000"/>
          </a:xfrm>
        </p:grpSpPr>
        <p:sp>
          <p:nvSpPr>
            <p:cNvPr id="4"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72;p21"/>
          <p:cNvGrpSpPr/>
          <p:nvPr/>
        </p:nvGrpSpPr>
        <p:grpSpPr>
          <a:xfrm flipH="1">
            <a:off x="5566396" y="0"/>
            <a:ext cx="744001" cy="413322"/>
            <a:chOff x="315275" y="3124950"/>
            <a:chExt cx="658175" cy="365675"/>
          </a:xfrm>
        </p:grpSpPr>
        <p:sp>
          <p:nvSpPr>
            <p:cNvPr id="17"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haleur : comment éviter les mauvaises odeurs de la poubell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86" y="1985517"/>
            <a:ext cx="3247625" cy="219361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6390;p51"/>
          <p:cNvGrpSpPr/>
          <p:nvPr/>
        </p:nvGrpSpPr>
        <p:grpSpPr>
          <a:xfrm>
            <a:off x="1336428" y="2190429"/>
            <a:ext cx="279865" cy="311950"/>
            <a:chOff x="5273444" y="2891285"/>
            <a:chExt cx="371123" cy="362267"/>
          </a:xfrm>
        </p:grpSpPr>
        <p:sp>
          <p:nvSpPr>
            <p:cNvPr id="25" name="Google Shape;6391;p51"/>
            <p:cNvSpPr/>
            <p:nvPr/>
          </p:nvSpPr>
          <p:spPr>
            <a:xfrm>
              <a:off x="5301373" y="2914996"/>
              <a:ext cx="315186" cy="314452"/>
            </a:xfrm>
            <a:custGeom>
              <a:avLst/>
              <a:gdLst/>
              <a:ahLst/>
              <a:cxnLst/>
              <a:rect l="l" t="t" r="r" b="b"/>
              <a:pathLst>
                <a:path w="12030" h="12002" extrusionOk="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92;p51"/>
            <p:cNvSpPr/>
            <p:nvPr/>
          </p:nvSpPr>
          <p:spPr>
            <a:xfrm>
              <a:off x="5427945" y="2958200"/>
              <a:ext cx="188614" cy="271249"/>
            </a:xfrm>
            <a:custGeom>
              <a:avLst/>
              <a:gdLst/>
              <a:ahLst/>
              <a:cxnLst/>
              <a:rect l="l" t="t" r="r" b="b"/>
              <a:pathLst>
                <a:path w="7199" h="10353" extrusionOk="0">
                  <a:moveTo>
                    <a:pt x="5090" y="0"/>
                  </a:moveTo>
                  <a:lnTo>
                    <a:pt x="5090" y="0"/>
                  </a:lnTo>
                  <a:cubicBezTo>
                    <a:pt x="6653" y="4132"/>
                    <a:pt x="4275" y="8713"/>
                    <a:pt x="0" y="9825"/>
                  </a:cubicBezTo>
                  <a:cubicBezTo>
                    <a:pt x="355" y="9931"/>
                    <a:pt x="671" y="10343"/>
                    <a:pt x="1036" y="10353"/>
                  </a:cubicBezTo>
                  <a:cubicBezTo>
                    <a:pt x="1040" y="10353"/>
                    <a:pt x="1044" y="10353"/>
                    <a:pt x="1048" y="10353"/>
                  </a:cubicBezTo>
                  <a:cubicBezTo>
                    <a:pt x="1427" y="10353"/>
                    <a:pt x="1778" y="9930"/>
                    <a:pt x="2138" y="9864"/>
                  </a:cubicBezTo>
                  <a:cubicBezTo>
                    <a:pt x="2173" y="9858"/>
                    <a:pt x="2208" y="9856"/>
                    <a:pt x="2245" y="9856"/>
                  </a:cubicBezTo>
                  <a:cubicBezTo>
                    <a:pt x="2520" y="9856"/>
                    <a:pt x="2836" y="9991"/>
                    <a:pt x="3110" y="9991"/>
                  </a:cubicBezTo>
                  <a:cubicBezTo>
                    <a:pt x="3190" y="9991"/>
                    <a:pt x="3266" y="9979"/>
                    <a:pt x="3336" y="9950"/>
                  </a:cubicBezTo>
                  <a:cubicBezTo>
                    <a:pt x="3691" y="9816"/>
                    <a:pt x="3854" y="9289"/>
                    <a:pt x="4180" y="9087"/>
                  </a:cubicBezTo>
                  <a:cubicBezTo>
                    <a:pt x="4506" y="8886"/>
                    <a:pt x="5042" y="8963"/>
                    <a:pt x="5320" y="8704"/>
                  </a:cubicBezTo>
                  <a:cubicBezTo>
                    <a:pt x="5598" y="8445"/>
                    <a:pt x="5541" y="7899"/>
                    <a:pt x="5761" y="7582"/>
                  </a:cubicBezTo>
                  <a:cubicBezTo>
                    <a:pt x="5982" y="7266"/>
                    <a:pt x="6518" y="7141"/>
                    <a:pt x="6672" y="6796"/>
                  </a:cubicBezTo>
                  <a:cubicBezTo>
                    <a:pt x="6835" y="6442"/>
                    <a:pt x="6566" y="5953"/>
                    <a:pt x="6643" y="5589"/>
                  </a:cubicBezTo>
                  <a:cubicBezTo>
                    <a:pt x="6729" y="5215"/>
                    <a:pt x="7180" y="4889"/>
                    <a:pt x="7189" y="4505"/>
                  </a:cubicBezTo>
                  <a:cubicBezTo>
                    <a:pt x="7199" y="4132"/>
                    <a:pt x="6768" y="3777"/>
                    <a:pt x="6701" y="3403"/>
                  </a:cubicBezTo>
                  <a:cubicBezTo>
                    <a:pt x="6633" y="3029"/>
                    <a:pt x="6921" y="2560"/>
                    <a:pt x="6787" y="2195"/>
                  </a:cubicBezTo>
                  <a:cubicBezTo>
                    <a:pt x="6653" y="1841"/>
                    <a:pt x="6116" y="1687"/>
                    <a:pt x="5915" y="1361"/>
                  </a:cubicBezTo>
                  <a:cubicBezTo>
                    <a:pt x="5713" y="1036"/>
                    <a:pt x="5800" y="489"/>
                    <a:pt x="5541" y="211"/>
                  </a:cubicBezTo>
                  <a:cubicBezTo>
                    <a:pt x="5416" y="106"/>
                    <a:pt x="5253" y="29"/>
                    <a:pt x="5090" y="0"/>
                  </a:cubicBezTo>
                  <a:close/>
                </a:path>
              </a:pathLst>
            </a:custGeom>
            <a:solidFill>
              <a:srgbClr val="CCD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3;p51"/>
            <p:cNvSpPr/>
            <p:nvPr/>
          </p:nvSpPr>
          <p:spPr>
            <a:xfrm>
              <a:off x="5430539" y="3027210"/>
              <a:ext cx="131786" cy="142318"/>
            </a:xfrm>
            <a:custGeom>
              <a:avLst/>
              <a:gdLst/>
              <a:ahLst/>
              <a:cxnLst/>
              <a:rect l="l" t="t" r="r" b="b"/>
              <a:pathLst>
                <a:path w="5030" h="5432" extrusionOk="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94;p51"/>
            <p:cNvSpPr/>
            <p:nvPr/>
          </p:nvSpPr>
          <p:spPr>
            <a:xfrm>
              <a:off x="5441752" y="3027761"/>
              <a:ext cx="120572" cy="141585"/>
            </a:xfrm>
            <a:custGeom>
              <a:avLst/>
              <a:gdLst/>
              <a:ahLst/>
              <a:cxnLst/>
              <a:rect l="l" t="t" r="r" b="b"/>
              <a:pathLst>
                <a:path w="4602" h="5404" extrusionOk="0">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95;p51"/>
            <p:cNvSpPr/>
            <p:nvPr/>
          </p:nvSpPr>
          <p:spPr>
            <a:xfrm>
              <a:off x="5382986" y="2999779"/>
              <a:ext cx="69640" cy="69587"/>
            </a:xfrm>
            <a:custGeom>
              <a:avLst/>
              <a:gdLst/>
              <a:ahLst/>
              <a:cxnLst/>
              <a:rect l="l" t="t" r="r" b="b"/>
              <a:pathLst>
                <a:path w="2658" h="2656" extrusionOk="0">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96;p51"/>
            <p:cNvSpPr/>
            <p:nvPr/>
          </p:nvSpPr>
          <p:spPr>
            <a:xfrm>
              <a:off x="5390767" y="3000644"/>
              <a:ext cx="61858" cy="68932"/>
            </a:xfrm>
            <a:custGeom>
              <a:avLst/>
              <a:gdLst/>
              <a:ahLst/>
              <a:cxnLst/>
              <a:rect l="l" t="t" r="r" b="b"/>
              <a:pathLst>
                <a:path w="2361" h="2631" extrusionOk="0">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97;p51"/>
            <p:cNvSpPr/>
            <p:nvPr/>
          </p:nvSpPr>
          <p:spPr>
            <a:xfrm>
              <a:off x="5510554" y="2894429"/>
              <a:ext cx="37571" cy="42706"/>
            </a:xfrm>
            <a:custGeom>
              <a:avLst/>
              <a:gdLst/>
              <a:ahLst/>
              <a:cxnLst/>
              <a:rect l="l" t="t" r="r" b="b"/>
              <a:pathLst>
                <a:path w="1434" h="1630" extrusionOk="0">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98;p51"/>
            <p:cNvSpPr/>
            <p:nvPr/>
          </p:nvSpPr>
          <p:spPr>
            <a:xfrm>
              <a:off x="5597721" y="2995928"/>
              <a:ext cx="46846" cy="32619"/>
            </a:xfrm>
            <a:custGeom>
              <a:avLst/>
              <a:gdLst/>
              <a:ahLst/>
              <a:cxnLst/>
              <a:rect l="l" t="t" r="r" b="b"/>
              <a:pathLst>
                <a:path w="1788" h="1245" extrusionOk="0">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99;p51"/>
            <p:cNvSpPr/>
            <p:nvPr/>
          </p:nvSpPr>
          <p:spPr>
            <a:xfrm>
              <a:off x="5594184" y="3123941"/>
              <a:ext cx="47448" cy="33824"/>
            </a:xfrm>
            <a:custGeom>
              <a:avLst/>
              <a:gdLst/>
              <a:ahLst/>
              <a:cxnLst/>
              <a:rect l="l" t="t" r="r" b="b"/>
              <a:pathLst>
                <a:path w="1811" h="1291" extrusionOk="0">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00;p51"/>
            <p:cNvSpPr/>
            <p:nvPr/>
          </p:nvSpPr>
          <p:spPr>
            <a:xfrm>
              <a:off x="5503034" y="3211082"/>
              <a:ext cx="35894" cy="42470"/>
            </a:xfrm>
            <a:custGeom>
              <a:avLst/>
              <a:gdLst/>
              <a:ahLst/>
              <a:cxnLst/>
              <a:rect l="l" t="t" r="r" b="b"/>
              <a:pathLst>
                <a:path w="1370" h="1621" extrusionOk="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01;p51"/>
            <p:cNvSpPr/>
            <p:nvPr/>
          </p:nvSpPr>
          <p:spPr>
            <a:xfrm>
              <a:off x="5369912" y="3207571"/>
              <a:ext cx="37466" cy="42706"/>
            </a:xfrm>
            <a:custGeom>
              <a:avLst/>
              <a:gdLst/>
              <a:ahLst/>
              <a:cxnLst/>
              <a:rect l="l" t="t" r="r" b="b"/>
              <a:pathLst>
                <a:path w="1430" h="1630" extrusionOk="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02;p51"/>
            <p:cNvSpPr/>
            <p:nvPr/>
          </p:nvSpPr>
          <p:spPr>
            <a:xfrm>
              <a:off x="5273444" y="3116159"/>
              <a:ext cx="47029" cy="32698"/>
            </a:xfrm>
            <a:custGeom>
              <a:avLst/>
              <a:gdLst/>
              <a:ahLst/>
              <a:cxnLst/>
              <a:rect l="l" t="t" r="r" b="b"/>
              <a:pathLst>
                <a:path w="1795" h="1248" extrusionOk="0">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03;p51"/>
            <p:cNvSpPr/>
            <p:nvPr/>
          </p:nvSpPr>
          <p:spPr>
            <a:xfrm>
              <a:off x="5277452" y="2987517"/>
              <a:ext cx="46295" cy="33248"/>
            </a:xfrm>
            <a:custGeom>
              <a:avLst/>
              <a:gdLst/>
              <a:ahLst/>
              <a:cxnLst/>
              <a:rect l="l" t="t" r="r" b="b"/>
              <a:pathLst>
                <a:path w="1767" h="1269" extrusionOk="0">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04;p51"/>
            <p:cNvSpPr/>
            <p:nvPr/>
          </p:nvSpPr>
          <p:spPr>
            <a:xfrm>
              <a:off x="5379265" y="2891285"/>
              <a:ext cx="35632" cy="42575"/>
            </a:xfrm>
            <a:custGeom>
              <a:avLst/>
              <a:gdLst/>
              <a:ahLst/>
              <a:cxnLst/>
              <a:rect l="l" t="t" r="r" b="b"/>
              <a:pathLst>
                <a:path w="1360" h="1625" extrusionOk="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6390;p51"/>
          <p:cNvGrpSpPr/>
          <p:nvPr/>
        </p:nvGrpSpPr>
        <p:grpSpPr>
          <a:xfrm>
            <a:off x="1394411" y="2879789"/>
            <a:ext cx="371123" cy="362267"/>
            <a:chOff x="5273444" y="2891285"/>
            <a:chExt cx="371123" cy="362267"/>
          </a:xfrm>
        </p:grpSpPr>
        <p:sp>
          <p:nvSpPr>
            <p:cNvPr id="40" name="Google Shape;6391;p51"/>
            <p:cNvSpPr/>
            <p:nvPr/>
          </p:nvSpPr>
          <p:spPr>
            <a:xfrm>
              <a:off x="5301373" y="2914996"/>
              <a:ext cx="315186" cy="314452"/>
            </a:xfrm>
            <a:custGeom>
              <a:avLst/>
              <a:gdLst/>
              <a:ahLst/>
              <a:cxnLst/>
              <a:rect l="l" t="t" r="r" b="b"/>
              <a:pathLst>
                <a:path w="12030" h="12002" extrusionOk="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92;p51"/>
            <p:cNvSpPr/>
            <p:nvPr/>
          </p:nvSpPr>
          <p:spPr>
            <a:xfrm>
              <a:off x="5427945" y="2958200"/>
              <a:ext cx="188614" cy="271249"/>
            </a:xfrm>
            <a:custGeom>
              <a:avLst/>
              <a:gdLst/>
              <a:ahLst/>
              <a:cxnLst/>
              <a:rect l="l" t="t" r="r" b="b"/>
              <a:pathLst>
                <a:path w="7199" h="10353" extrusionOk="0">
                  <a:moveTo>
                    <a:pt x="5090" y="0"/>
                  </a:moveTo>
                  <a:lnTo>
                    <a:pt x="5090" y="0"/>
                  </a:lnTo>
                  <a:cubicBezTo>
                    <a:pt x="6653" y="4132"/>
                    <a:pt x="4275" y="8713"/>
                    <a:pt x="0" y="9825"/>
                  </a:cubicBezTo>
                  <a:cubicBezTo>
                    <a:pt x="355" y="9931"/>
                    <a:pt x="671" y="10343"/>
                    <a:pt x="1036" y="10353"/>
                  </a:cubicBezTo>
                  <a:cubicBezTo>
                    <a:pt x="1040" y="10353"/>
                    <a:pt x="1044" y="10353"/>
                    <a:pt x="1048" y="10353"/>
                  </a:cubicBezTo>
                  <a:cubicBezTo>
                    <a:pt x="1427" y="10353"/>
                    <a:pt x="1778" y="9930"/>
                    <a:pt x="2138" y="9864"/>
                  </a:cubicBezTo>
                  <a:cubicBezTo>
                    <a:pt x="2173" y="9858"/>
                    <a:pt x="2208" y="9856"/>
                    <a:pt x="2245" y="9856"/>
                  </a:cubicBezTo>
                  <a:cubicBezTo>
                    <a:pt x="2520" y="9856"/>
                    <a:pt x="2836" y="9991"/>
                    <a:pt x="3110" y="9991"/>
                  </a:cubicBezTo>
                  <a:cubicBezTo>
                    <a:pt x="3190" y="9991"/>
                    <a:pt x="3266" y="9979"/>
                    <a:pt x="3336" y="9950"/>
                  </a:cubicBezTo>
                  <a:cubicBezTo>
                    <a:pt x="3691" y="9816"/>
                    <a:pt x="3854" y="9289"/>
                    <a:pt x="4180" y="9087"/>
                  </a:cubicBezTo>
                  <a:cubicBezTo>
                    <a:pt x="4506" y="8886"/>
                    <a:pt x="5042" y="8963"/>
                    <a:pt x="5320" y="8704"/>
                  </a:cubicBezTo>
                  <a:cubicBezTo>
                    <a:pt x="5598" y="8445"/>
                    <a:pt x="5541" y="7899"/>
                    <a:pt x="5761" y="7582"/>
                  </a:cubicBezTo>
                  <a:cubicBezTo>
                    <a:pt x="5982" y="7266"/>
                    <a:pt x="6518" y="7141"/>
                    <a:pt x="6672" y="6796"/>
                  </a:cubicBezTo>
                  <a:cubicBezTo>
                    <a:pt x="6835" y="6442"/>
                    <a:pt x="6566" y="5953"/>
                    <a:pt x="6643" y="5589"/>
                  </a:cubicBezTo>
                  <a:cubicBezTo>
                    <a:pt x="6729" y="5215"/>
                    <a:pt x="7180" y="4889"/>
                    <a:pt x="7189" y="4505"/>
                  </a:cubicBezTo>
                  <a:cubicBezTo>
                    <a:pt x="7199" y="4132"/>
                    <a:pt x="6768" y="3777"/>
                    <a:pt x="6701" y="3403"/>
                  </a:cubicBezTo>
                  <a:cubicBezTo>
                    <a:pt x="6633" y="3029"/>
                    <a:pt x="6921" y="2560"/>
                    <a:pt x="6787" y="2195"/>
                  </a:cubicBezTo>
                  <a:cubicBezTo>
                    <a:pt x="6653" y="1841"/>
                    <a:pt x="6116" y="1687"/>
                    <a:pt x="5915" y="1361"/>
                  </a:cubicBezTo>
                  <a:cubicBezTo>
                    <a:pt x="5713" y="1036"/>
                    <a:pt x="5800" y="489"/>
                    <a:pt x="5541" y="211"/>
                  </a:cubicBezTo>
                  <a:cubicBezTo>
                    <a:pt x="5416" y="106"/>
                    <a:pt x="5253" y="29"/>
                    <a:pt x="5090" y="0"/>
                  </a:cubicBezTo>
                  <a:close/>
                </a:path>
              </a:pathLst>
            </a:custGeom>
            <a:solidFill>
              <a:srgbClr val="CCD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93;p51"/>
            <p:cNvSpPr/>
            <p:nvPr/>
          </p:nvSpPr>
          <p:spPr>
            <a:xfrm>
              <a:off x="5430539" y="3027210"/>
              <a:ext cx="131786" cy="142318"/>
            </a:xfrm>
            <a:custGeom>
              <a:avLst/>
              <a:gdLst/>
              <a:ahLst/>
              <a:cxnLst/>
              <a:rect l="l" t="t" r="r" b="b"/>
              <a:pathLst>
                <a:path w="5030" h="5432" extrusionOk="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94;p51"/>
            <p:cNvSpPr/>
            <p:nvPr/>
          </p:nvSpPr>
          <p:spPr>
            <a:xfrm>
              <a:off x="5441752" y="3027761"/>
              <a:ext cx="120572" cy="141585"/>
            </a:xfrm>
            <a:custGeom>
              <a:avLst/>
              <a:gdLst/>
              <a:ahLst/>
              <a:cxnLst/>
              <a:rect l="l" t="t" r="r" b="b"/>
              <a:pathLst>
                <a:path w="4602" h="5404" extrusionOk="0">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95;p51"/>
            <p:cNvSpPr/>
            <p:nvPr/>
          </p:nvSpPr>
          <p:spPr>
            <a:xfrm>
              <a:off x="5382986" y="2999779"/>
              <a:ext cx="69640" cy="69587"/>
            </a:xfrm>
            <a:custGeom>
              <a:avLst/>
              <a:gdLst/>
              <a:ahLst/>
              <a:cxnLst/>
              <a:rect l="l" t="t" r="r" b="b"/>
              <a:pathLst>
                <a:path w="2658" h="2656" extrusionOk="0">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96;p51"/>
            <p:cNvSpPr/>
            <p:nvPr/>
          </p:nvSpPr>
          <p:spPr>
            <a:xfrm>
              <a:off x="5390767" y="3000644"/>
              <a:ext cx="61858" cy="68932"/>
            </a:xfrm>
            <a:custGeom>
              <a:avLst/>
              <a:gdLst/>
              <a:ahLst/>
              <a:cxnLst/>
              <a:rect l="l" t="t" r="r" b="b"/>
              <a:pathLst>
                <a:path w="2361" h="2631" extrusionOk="0">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97;p51"/>
            <p:cNvSpPr/>
            <p:nvPr/>
          </p:nvSpPr>
          <p:spPr>
            <a:xfrm>
              <a:off x="5510554" y="2894429"/>
              <a:ext cx="37571" cy="42706"/>
            </a:xfrm>
            <a:custGeom>
              <a:avLst/>
              <a:gdLst/>
              <a:ahLst/>
              <a:cxnLst/>
              <a:rect l="l" t="t" r="r" b="b"/>
              <a:pathLst>
                <a:path w="1434" h="1630" extrusionOk="0">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98;p51"/>
            <p:cNvSpPr/>
            <p:nvPr/>
          </p:nvSpPr>
          <p:spPr>
            <a:xfrm>
              <a:off x="5597721" y="2995928"/>
              <a:ext cx="46846" cy="32619"/>
            </a:xfrm>
            <a:custGeom>
              <a:avLst/>
              <a:gdLst/>
              <a:ahLst/>
              <a:cxnLst/>
              <a:rect l="l" t="t" r="r" b="b"/>
              <a:pathLst>
                <a:path w="1788" h="1245" extrusionOk="0">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99;p51"/>
            <p:cNvSpPr/>
            <p:nvPr/>
          </p:nvSpPr>
          <p:spPr>
            <a:xfrm>
              <a:off x="5594184" y="3123941"/>
              <a:ext cx="47448" cy="33824"/>
            </a:xfrm>
            <a:custGeom>
              <a:avLst/>
              <a:gdLst/>
              <a:ahLst/>
              <a:cxnLst/>
              <a:rect l="l" t="t" r="r" b="b"/>
              <a:pathLst>
                <a:path w="1811" h="1291" extrusionOk="0">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400;p51"/>
            <p:cNvSpPr/>
            <p:nvPr/>
          </p:nvSpPr>
          <p:spPr>
            <a:xfrm>
              <a:off x="5503034" y="3211082"/>
              <a:ext cx="35894" cy="42470"/>
            </a:xfrm>
            <a:custGeom>
              <a:avLst/>
              <a:gdLst/>
              <a:ahLst/>
              <a:cxnLst/>
              <a:rect l="l" t="t" r="r" b="b"/>
              <a:pathLst>
                <a:path w="1370" h="1621" extrusionOk="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401;p51"/>
            <p:cNvSpPr/>
            <p:nvPr/>
          </p:nvSpPr>
          <p:spPr>
            <a:xfrm>
              <a:off x="5369912" y="3207571"/>
              <a:ext cx="37466" cy="42706"/>
            </a:xfrm>
            <a:custGeom>
              <a:avLst/>
              <a:gdLst/>
              <a:ahLst/>
              <a:cxnLst/>
              <a:rect l="l" t="t" r="r" b="b"/>
              <a:pathLst>
                <a:path w="1430" h="1630" extrusionOk="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02;p51"/>
            <p:cNvSpPr/>
            <p:nvPr/>
          </p:nvSpPr>
          <p:spPr>
            <a:xfrm>
              <a:off x="5273444" y="3116159"/>
              <a:ext cx="47029" cy="32698"/>
            </a:xfrm>
            <a:custGeom>
              <a:avLst/>
              <a:gdLst/>
              <a:ahLst/>
              <a:cxnLst/>
              <a:rect l="l" t="t" r="r" b="b"/>
              <a:pathLst>
                <a:path w="1795" h="1248" extrusionOk="0">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03;p51"/>
            <p:cNvSpPr/>
            <p:nvPr/>
          </p:nvSpPr>
          <p:spPr>
            <a:xfrm>
              <a:off x="5277452" y="2987517"/>
              <a:ext cx="46295" cy="33248"/>
            </a:xfrm>
            <a:custGeom>
              <a:avLst/>
              <a:gdLst/>
              <a:ahLst/>
              <a:cxnLst/>
              <a:rect l="l" t="t" r="r" b="b"/>
              <a:pathLst>
                <a:path w="1767" h="1269" extrusionOk="0">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04;p51"/>
            <p:cNvSpPr/>
            <p:nvPr/>
          </p:nvSpPr>
          <p:spPr>
            <a:xfrm>
              <a:off x="5379265" y="2891285"/>
              <a:ext cx="35632" cy="42575"/>
            </a:xfrm>
            <a:custGeom>
              <a:avLst/>
              <a:gdLst/>
              <a:ahLst/>
              <a:cxnLst/>
              <a:rect l="l" t="t" r="r" b="b"/>
              <a:pathLst>
                <a:path w="1360" h="1625" extrusionOk="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6390;p51"/>
          <p:cNvGrpSpPr/>
          <p:nvPr/>
        </p:nvGrpSpPr>
        <p:grpSpPr>
          <a:xfrm>
            <a:off x="645348" y="2848007"/>
            <a:ext cx="270431" cy="254652"/>
            <a:chOff x="5273444" y="2891285"/>
            <a:chExt cx="371123" cy="362267"/>
          </a:xfrm>
        </p:grpSpPr>
        <p:sp>
          <p:nvSpPr>
            <p:cNvPr id="55" name="Google Shape;6391;p51"/>
            <p:cNvSpPr/>
            <p:nvPr/>
          </p:nvSpPr>
          <p:spPr>
            <a:xfrm>
              <a:off x="5301373" y="2914996"/>
              <a:ext cx="315186" cy="314452"/>
            </a:xfrm>
            <a:custGeom>
              <a:avLst/>
              <a:gdLst/>
              <a:ahLst/>
              <a:cxnLst/>
              <a:rect l="l" t="t" r="r" b="b"/>
              <a:pathLst>
                <a:path w="12030" h="12002" extrusionOk="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92;p51"/>
            <p:cNvSpPr/>
            <p:nvPr/>
          </p:nvSpPr>
          <p:spPr>
            <a:xfrm>
              <a:off x="5427945" y="2958200"/>
              <a:ext cx="188614" cy="271249"/>
            </a:xfrm>
            <a:custGeom>
              <a:avLst/>
              <a:gdLst/>
              <a:ahLst/>
              <a:cxnLst/>
              <a:rect l="l" t="t" r="r" b="b"/>
              <a:pathLst>
                <a:path w="7199" h="10353" extrusionOk="0">
                  <a:moveTo>
                    <a:pt x="5090" y="0"/>
                  </a:moveTo>
                  <a:lnTo>
                    <a:pt x="5090" y="0"/>
                  </a:lnTo>
                  <a:cubicBezTo>
                    <a:pt x="6653" y="4132"/>
                    <a:pt x="4275" y="8713"/>
                    <a:pt x="0" y="9825"/>
                  </a:cubicBezTo>
                  <a:cubicBezTo>
                    <a:pt x="355" y="9931"/>
                    <a:pt x="671" y="10343"/>
                    <a:pt x="1036" y="10353"/>
                  </a:cubicBezTo>
                  <a:cubicBezTo>
                    <a:pt x="1040" y="10353"/>
                    <a:pt x="1044" y="10353"/>
                    <a:pt x="1048" y="10353"/>
                  </a:cubicBezTo>
                  <a:cubicBezTo>
                    <a:pt x="1427" y="10353"/>
                    <a:pt x="1778" y="9930"/>
                    <a:pt x="2138" y="9864"/>
                  </a:cubicBezTo>
                  <a:cubicBezTo>
                    <a:pt x="2173" y="9858"/>
                    <a:pt x="2208" y="9856"/>
                    <a:pt x="2245" y="9856"/>
                  </a:cubicBezTo>
                  <a:cubicBezTo>
                    <a:pt x="2520" y="9856"/>
                    <a:pt x="2836" y="9991"/>
                    <a:pt x="3110" y="9991"/>
                  </a:cubicBezTo>
                  <a:cubicBezTo>
                    <a:pt x="3190" y="9991"/>
                    <a:pt x="3266" y="9979"/>
                    <a:pt x="3336" y="9950"/>
                  </a:cubicBezTo>
                  <a:cubicBezTo>
                    <a:pt x="3691" y="9816"/>
                    <a:pt x="3854" y="9289"/>
                    <a:pt x="4180" y="9087"/>
                  </a:cubicBezTo>
                  <a:cubicBezTo>
                    <a:pt x="4506" y="8886"/>
                    <a:pt x="5042" y="8963"/>
                    <a:pt x="5320" y="8704"/>
                  </a:cubicBezTo>
                  <a:cubicBezTo>
                    <a:pt x="5598" y="8445"/>
                    <a:pt x="5541" y="7899"/>
                    <a:pt x="5761" y="7582"/>
                  </a:cubicBezTo>
                  <a:cubicBezTo>
                    <a:pt x="5982" y="7266"/>
                    <a:pt x="6518" y="7141"/>
                    <a:pt x="6672" y="6796"/>
                  </a:cubicBezTo>
                  <a:cubicBezTo>
                    <a:pt x="6835" y="6442"/>
                    <a:pt x="6566" y="5953"/>
                    <a:pt x="6643" y="5589"/>
                  </a:cubicBezTo>
                  <a:cubicBezTo>
                    <a:pt x="6729" y="5215"/>
                    <a:pt x="7180" y="4889"/>
                    <a:pt x="7189" y="4505"/>
                  </a:cubicBezTo>
                  <a:cubicBezTo>
                    <a:pt x="7199" y="4132"/>
                    <a:pt x="6768" y="3777"/>
                    <a:pt x="6701" y="3403"/>
                  </a:cubicBezTo>
                  <a:cubicBezTo>
                    <a:pt x="6633" y="3029"/>
                    <a:pt x="6921" y="2560"/>
                    <a:pt x="6787" y="2195"/>
                  </a:cubicBezTo>
                  <a:cubicBezTo>
                    <a:pt x="6653" y="1841"/>
                    <a:pt x="6116" y="1687"/>
                    <a:pt x="5915" y="1361"/>
                  </a:cubicBezTo>
                  <a:cubicBezTo>
                    <a:pt x="5713" y="1036"/>
                    <a:pt x="5800" y="489"/>
                    <a:pt x="5541" y="211"/>
                  </a:cubicBezTo>
                  <a:cubicBezTo>
                    <a:pt x="5416" y="106"/>
                    <a:pt x="5253" y="29"/>
                    <a:pt x="5090" y="0"/>
                  </a:cubicBezTo>
                  <a:close/>
                </a:path>
              </a:pathLst>
            </a:custGeom>
            <a:solidFill>
              <a:srgbClr val="CCD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93;p51"/>
            <p:cNvSpPr/>
            <p:nvPr/>
          </p:nvSpPr>
          <p:spPr>
            <a:xfrm>
              <a:off x="5430539" y="3027210"/>
              <a:ext cx="131786" cy="142318"/>
            </a:xfrm>
            <a:custGeom>
              <a:avLst/>
              <a:gdLst/>
              <a:ahLst/>
              <a:cxnLst/>
              <a:rect l="l" t="t" r="r" b="b"/>
              <a:pathLst>
                <a:path w="5030" h="5432" extrusionOk="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94;p51"/>
            <p:cNvSpPr/>
            <p:nvPr/>
          </p:nvSpPr>
          <p:spPr>
            <a:xfrm>
              <a:off x="5441752" y="3027761"/>
              <a:ext cx="120572" cy="141585"/>
            </a:xfrm>
            <a:custGeom>
              <a:avLst/>
              <a:gdLst/>
              <a:ahLst/>
              <a:cxnLst/>
              <a:rect l="l" t="t" r="r" b="b"/>
              <a:pathLst>
                <a:path w="4602" h="5404" extrusionOk="0">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5;p51"/>
            <p:cNvSpPr/>
            <p:nvPr/>
          </p:nvSpPr>
          <p:spPr>
            <a:xfrm>
              <a:off x="5382986" y="2999779"/>
              <a:ext cx="69640" cy="69587"/>
            </a:xfrm>
            <a:custGeom>
              <a:avLst/>
              <a:gdLst/>
              <a:ahLst/>
              <a:cxnLst/>
              <a:rect l="l" t="t" r="r" b="b"/>
              <a:pathLst>
                <a:path w="2658" h="2656" extrusionOk="0">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96;p51"/>
            <p:cNvSpPr/>
            <p:nvPr/>
          </p:nvSpPr>
          <p:spPr>
            <a:xfrm>
              <a:off x="5390767" y="3000644"/>
              <a:ext cx="61858" cy="68932"/>
            </a:xfrm>
            <a:custGeom>
              <a:avLst/>
              <a:gdLst/>
              <a:ahLst/>
              <a:cxnLst/>
              <a:rect l="l" t="t" r="r" b="b"/>
              <a:pathLst>
                <a:path w="2361" h="2631" extrusionOk="0">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97;p51"/>
            <p:cNvSpPr/>
            <p:nvPr/>
          </p:nvSpPr>
          <p:spPr>
            <a:xfrm>
              <a:off x="5510554" y="2894429"/>
              <a:ext cx="37571" cy="42706"/>
            </a:xfrm>
            <a:custGeom>
              <a:avLst/>
              <a:gdLst/>
              <a:ahLst/>
              <a:cxnLst/>
              <a:rect l="l" t="t" r="r" b="b"/>
              <a:pathLst>
                <a:path w="1434" h="1630" extrusionOk="0">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98;p51"/>
            <p:cNvSpPr/>
            <p:nvPr/>
          </p:nvSpPr>
          <p:spPr>
            <a:xfrm>
              <a:off x="5597721" y="2995928"/>
              <a:ext cx="46846" cy="32619"/>
            </a:xfrm>
            <a:custGeom>
              <a:avLst/>
              <a:gdLst/>
              <a:ahLst/>
              <a:cxnLst/>
              <a:rect l="l" t="t" r="r" b="b"/>
              <a:pathLst>
                <a:path w="1788" h="1245" extrusionOk="0">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99;p51"/>
            <p:cNvSpPr/>
            <p:nvPr/>
          </p:nvSpPr>
          <p:spPr>
            <a:xfrm>
              <a:off x="5594184" y="3123941"/>
              <a:ext cx="47448" cy="33824"/>
            </a:xfrm>
            <a:custGeom>
              <a:avLst/>
              <a:gdLst/>
              <a:ahLst/>
              <a:cxnLst/>
              <a:rect l="l" t="t" r="r" b="b"/>
              <a:pathLst>
                <a:path w="1811" h="1291" extrusionOk="0">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00;p51"/>
            <p:cNvSpPr/>
            <p:nvPr/>
          </p:nvSpPr>
          <p:spPr>
            <a:xfrm>
              <a:off x="5503034" y="3211082"/>
              <a:ext cx="35894" cy="42470"/>
            </a:xfrm>
            <a:custGeom>
              <a:avLst/>
              <a:gdLst/>
              <a:ahLst/>
              <a:cxnLst/>
              <a:rect l="l" t="t" r="r" b="b"/>
              <a:pathLst>
                <a:path w="1370" h="1621" extrusionOk="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01;p51"/>
            <p:cNvSpPr/>
            <p:nvPr/>
          </p:nvSpPr>
          <p:spPr>
            <a:xfrm>
              <a:off x="5369912" y="3207571"/>
              <a:ext cx="37466" cy="42706"/>
            </a:xfrm>
            <a:custGeom>
              <a:avLst/>
              <a:gdLst/>
              <a:ahLst/>
              <a:cxnLst/>
              <a:rect l="l" t="t" r="r" b="b"/>
              <a:pathLst>
                <a:path w="1430" h="1630" extrusionOk="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02;p51"/>
            <p:cNvSpPr/>
            <p:nvPr/>
          </p:nvSpPr>
          <p:spPr>
            <a:xfrm>
              <a:off x="5273444" y="3116159"/>
              <a:ext cx="47029" cy="32698"/>
            </a:xfrm>
            <a:custGeom>
              <a:avLst/>
              <a:gdLst/>
              <a:ahLst/>
              <a:cxnLst/>
              <a:rect l="l" t="t" r="r" b="b"/>
              <a:pathLst>
                <a:path w="1795" h="1248" extrusionOk="0">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03;p51"/>
            <p:cNvSpPr/>
            <p:nvPr/>
          </p:nvSpPr>
          <p:spPr>
            <a:xfrm>
              <a:off x="5277452" y="2987517"/>
              <a:ext cx="46295" cy="33248"/>
            </a:xfrm>
            <a:custGeom>
              <a:avLst/>
              <a:gdLst/>
              <a:ahLst/>
              <a:cxnLst/>
              <a:rect l="l" t="t" r="r" b="b"/>
              <a:pathLst>
                <a:path w="1767" h="1269" extrusionOk="0">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04;p51"/>
            <p:cNvSpPr/>
            <p:nvPr/>
          </p:nvSpPr>
          <p:spPr>
            <a:xfrm>
              <a:off x="5379265" y="2891285"/>
              <a:ext cx="35632" cy="42575"/>
            </a:xfrm>
            <a:custGeom>
              <a:avLst/>
              <a:gdLst/>
              <a:ahLst/>
              <a:cxnLst/>
              <a:rect l="l" t="t" r="r" b="b"/>
              <a:pathLst>
                <a:path w="1360" h="1625" extrusionOk="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390;p51"/>
          <p:cNvGrpSpPr/>
          <p:nvPr/>
        </p:nvGrpSpPr>
        <p:grpSpPr>
          <a:xfrm>
            <a:off x="2496401" y="2553517"/>
            <a:ext cx="219289" cy="195355"/>
            <a:chOff x="5273444" y="2891285"/>
            <a:chExt cx="371123" cy="362267"/>
          </a:xfrm>
        </p:grpSpPr>
        <p:sp>
          <p:nvSpPr>
            <p:cNvPr id="70" name="Google Shape;6391;p51"/>
            <p:cNvSpPr/>
            <p:nvPr/>
          </p:nvSpPr>
          <p:spPr>
            <a:xfrm>
              <a:off x="5301373" y="2914996"/>
              <a:ext cx="315186" cy="314452"/>
            </a:xfrm>
            <a:custGeom>
              <a:avLst/>
              <a:gdLst/>
              <a:ahLst/>
              <a:cxnLst/>
              <a:rect l="l" t="t" r="r" b="b"/>
              <a:pathLst>
                <a:path w="12030" h="12002" extrusionOk="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392;p51"/>
            <p:cNvSpPr/>
            <p:nvPr/>
          </p:nvSpPr>
          <p:spPr>
            <a:xfrm>
              <a:off x="5427945" y="2958200"/>
              <a:ext cx="188614" cy="271249"/>
            </a:xfrm>
            <a:custGeom>
              <a:avLst/>
              <a:gdLst/>
              <a:ahLst/>
              <a:cxnLst/>
              <a:rect l="l" t="t" r="r" b="b"/>
              <a:pathLst>
                <a:path w="7199" h="10353" extrusionOk="0">
                  <a:moveTo>
                    <a:pt x="5090" y="0"/>
                  </a:moveTo>
                  <a:lnTo>
                    <a:pt x="5090" y="0"/>
                  </a:lnTo>
                  <a:cubicBezTo>
                    <a:pt x="6653" y="4132"/>
                    <a:pt x="4275" y="8713"/>
                    <a:pt x="0" y="9825"/>
                  </a:cubicBezTo>
                  <a:cubicBezTo>
                    <a:pt x="355" y="9931"/>
                    <a:pt x="671" y="10343"/>
                    <a:pt x="1036" y="10353"/>
                  </a:cubicBezTo>
                  <a:cubicBezTo>
                    <a:pt x="1040" y="10353"/>
                    <a:pt x="1044" y="10353"/>
                    <a:pt x="1048" y="10353"/>
                  </a:cubicBezTo>
                  <a:cubicBezTo>
                    <a:pt x="1427" y="10353"/>
                    <a:pt x="1778" y="9930"/>
                    <a:pt x="2138" y="9864"/>
                  </a:cubicBezTo>
                  <a:cubicBezTo>
                    <a:pt x="2173" y="9858"/>
                    <a:pt x="2208" y="9856"/>
                    <a:pt x="2245" y="9856"/>
                  </a:cubicBezTo>
                  <a:cubicBezTo>
                    <a:pt x="2520" y="9856"/>
                    <a:pt x="2836" y="9991"/>
                    <a:pt x="3110" y="9991"/>
                  </a:cubicBezTo>
                  <a:cubicBezTo>
                    <a:pt x="3190" y="9991"/>
                    <a:pt x="3266" y="9979"/>
                    <a:pt x="3336" y="9950"/>
                  </a:cubicBezTo>
                  <a:cubicBezTo>
                    <a:pt x="3691" y="9816"/>
                    <a:pt x="3854" y="9289"/>
                    <a:pt x="4180" y="9087"/>
                  </a:cubicBezTo>
                  <a:cubicBezTo>
                    <a:pt x="4506" y="8886"/>
                    <a:pt x="5042" y="8963"/>
                    <a:pt x="5320" y="8704"/>
                  </a:cubicBezTo>
                  <a:cubicBezTo>
                    <a:pt x="5598" y="8445"/>
                    <a:pt x="5541" y="7899"/>
                    <a:pt x="5761" y="7582"/>
                  </a:cubicBezTo>
                  <a:cubicBezTo>
                    <a:pt x="5982" y="7266"/>
                    <a:pt x="6518" y="7141"/>
                    <a:pt x="6672" y="6796"/>
                  </a:cubicBezTo>
                  <a:cubicBezTo>
                    <a:pt x="6835" y="6442"/>
                    <a:pt x="6566" y="5953"/>
                    <a:pt x="6643" y="5589"/>
                  </a:cubicBezTo>
                  <a:cubicBezTo>
                    <a:pt x="6729" y="5215"/>
                    <a:pt x="7180" y="4889"/>
                    <a:pt x="7189" y="4505"/>
                  </a:cubicBezTo>
                  <a:cubicBezTo>
                    <a:pt x="7199" y="4132"/>
                    <a:pt x="6768" y="3777"/>
                    <a:pt x="6701" y="3403"/>
                  </a:cubicBezTo>
                  <a:cubicBezTo>
                    <a:pt x="6633" y="3029"/>
                    <a:pt x="6921" y="2560"/>
                    <a:pt x="6787" y="2195"/>
                  </a:cubicBezTo>
                  <a:cubicBezTo>
                    <a:pt x="6653" y="1841"/>
                    <a:pt x="6116" y="1687"/>
                    <a:pt x="5915" y="1361"/>
                  </a:cubicBezTo>
                  <a:cubicBezTo>
                    <a:pt x="5713" y="1036"/>
                    <a:pt x="5800" y="489"/>
                    <a:pt x="5541" y="211"/>
                  </a:cubicBezTo>
                  <a:cubicBezTo>
                    <a:pt x="5416" y="106"/>
                    <a:pt x="5253" y="29"/>
                    <a:pt x="5090" y="0"/>
                  </a:cubicBezTo>
                  <a:close/>
                </a:path>
              </a:pathLst>
            </a:custGeom>
            <a:solidFill>
              <a:srgbClr val="CCD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393;p51"/>
            <p:cNvSpPr/>
            <p:nvPr/>
          </p:nvSpPr>
          <p:spPr>
            <a:xfrm>
              <a:off x="5430539" y="3027210"/>
              <a:ext cx="131786" cy="142318"/>
            </a:xfrm>
            <a:custGeom>
              <a:avLst/>
              <a:gdLst/>
              <a:ahLst/>
              <a:cxnLst/>
              <a:rect l="l" t="t" r="r" b="b"/>
              <a:pathLst>
                <a:path w="5030" h="5432" extrusionOk="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394;p51"/>
            <p:cNvSpPr/>
            <p:nvPr/>
          </p:nvSpPr>
          <p:spPr>
            <a:xfrm>
              <a:off x="5441752" y="3027761"/>
              <a:ext cx="120572" cy="141585"/>
            </a:xfrm>
            <a:custGeom>
              <a:avLst/>
              <a:gdLst/>
              <a:ahLst/>
              <a:cxnLst/>
              <a:rect l="l" t="t" r="r" b="b"/>
              <a:pathLst>
                <a:path w="4602" h="5404" extrusionOk="0">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95;p51"/>
            <p:cNvSpPr/>
            <p:nvPr/>
          </p:nvSpPr>
          <p:spPr>
            <a:xfrm>
              <a:off x="5382986" y="2999779"/>
              <a:ext cx="69640" cy="69587"/>
            </a:xfrm>
            <a:custGeom>
              <a:avLst/>
              <a:gdLst/>
              <a:ahLst/>
              <a:cxnLst/>
              <a:rect l="l" t="t" r="r" b="b"/>
              <a:pathLst>
                <a:path w="2658" h="2656" extrusionOk="0">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96;p51"/>
            <p:cNvSpPr/>
            <p:nvPr/>
          </p:nvSpPr>
          <p:spPr>
            <a:xfrm>
              <a:off x="5390767" y="3000644"/>
              <a:ext cx="61858" cy="68932"/>
            </a:xfrm>
            <a:custGeom>
              <a:avLst/>
              <a:gdLst/>
              <a:ahLst/>
              <a:cxnLst/>
              <a:rect l="l" t="t" r="r" b="b"/>
              <a:pathLst>
                <a:path w="2361" h="2631" extrusionOk="0">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97;p51"/>
            <p:cNvSpPr/>
            <p:nvPr/>
          </p:nvSpPr>
          <p:spPr>
            <a:xfrm>
              <a:off x="5510554" y="2894429"/>
              <a:ext cx="37571" cy="42706"/>
            </a:xfrm>
            <a:custGeom>
              <a:avLst/>
              <a:gdLst/>
              <a:ahLst/>
              <a:cxnLst/>
              <a:rect l="l" t="t" r="r" b="b"/>
              <a:pathLst>
                <a:path w="1434" h="1630" extrusionOk="0">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98;p51"/>
            <p:cNvSpPr/>
            <p:nvPr/>
          </p:nvSpPr>
          <p:spPr>
            <a:xfrm>
              <a:off x="5597721" y="2995928"/>
              <a:ext cx="46846" cy="32619"/>
            </a:xfrm>
            <a:custGeom>
              <a:avLst/>
              <a:gdLst/>
              <a:ahLst/>
              <a:cxnLst/>
              <a:rect l="l" t="t" r="r" b="b"/>
              <a:pathLst>
                <a:path w="1788" h="1245" extrusionOk="0">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399;p51"/>
            <p:cNvSpPr/>
            <p:nvPr/>
          </p:nvSpPr>
          <p:spPr>
            <a:xfrm>
              <a:off x="5594184" y="3123941"/>
              <a:ext cx="47448" cy="33824"/>
            </a:xfrm>
            <a:custGeom>
              <a:avLst/>
              <a:gdLst/>
              <a:ahLst/>
              <a:cxnLst/>
              <a:rect l="l" t="t" r="r" b="b"/>
              <a:pathLst>
                <a:path w="1811" h="1291" extrusionOk="0">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400;p51"/>
            <p:cNvSpPr/>
            <p:nvPr/>
          </p:nvSpPr>
          <p:spPr>
            <a:xfrm>
              <a:off x="5503034" y="3211082"/>
              <a:ext cx="35894" cy="42470"/>
            </a:xfrm>
            <a:custGeom>
              <a:avLst/>
              <a:gdLst/>
              <a:ahLst/>
              <a:cxnLst/>
              <a:rect l="l" t="t" r="r" b="b"/>
              <a:pathLst>
                <a:path w="1370" h="1621" extrusionOk="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401;p51"/>
            <p:cNvSpPr/>
            <p:nvPr/>
          </p:nvSpPr>
          <p:spPr>
            <a:xfrm>
              <a:off x="5369912" y="3207571"/>
              <a:ext cx="37466" cy="42706"/>
            </a:xfrm>
            <a:custGeom>
              <a:avLst/>
              <a:gdLst/>
              <a:ahLst/>
              <a:cxnLst/>
              <a:rect l="l" t="t" r="r" b="b"/>
              <a:pathLst>
                <a:path w="1430" h="1630" extrusionOk="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402;p51"/>
            <p:cNvSpPr/>
            <p:nvPr/>
          </p:nvSpPr>
          <p:spPr>
            <a:xfrm>
              <a:off x="5273444" y="3116159"/>
              <a:ext cx="47029" cy="32698"/>
            </a:xfrm>
            <a:custGeom>
              <a:avLst/>
              <a:gdLst/>
              <a:ahLst/>
              <a:cxnLst/>
              <a:rect l="l" t="t" r="r" b="b"/>
              <a:pathLst>
                <a:path w="1795" h="1248" extrusionOk="0">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403;p51"/>
            <p:cNvSpPr/>
            <p:nvPr/>
          </p:nvSpPr>
          <p:spPr>
            <a:xfrm>
              <a:off x="5277452" y="2987517"/>
              <a:ext cx="46295" cy="33248"/>
            </a:xfrm>
            <a:custGeom>
              <a:avLst/>
              <a:gdLst/>
              <a:ahLst/>
              <a:cxnLst/>
              <a:rect l="l" t="t" r="r" b="b"/>
              <a:pathLst>
                <a:path w="1767" h="1269" extrusionOk="0">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404;p51"/>
            <p:cNvSpPr/>
            <p:nvPr/>
          </p:nvSpPr>
          <p:spPr>
            <a:xfrm>
              <a:off x="5379265" y="2891285"/>
              <a:ext cx="35632" cy="42575"/>
            </a:xfrm>
            <a:custGeom>
              <a:avLst/>
              <a:gdLst/>
              <a:ahLst/>
              <a:cxnLst/>
              <a:rect l="l" t="t" r="r" b="b"/>
              <a:pathLst>
                <a:path w="1360" h="1625" extrusionOk="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6390;p51"/>
          <p:cNvGrpSpPr/>
          <p:nvPr/>
        </p:nvGrpSpPr>
        <p:grpSpPr>
          <a:xfrm>
            <a:off x="2051897" y="2227091"/>
            <a:ext cx="255848" cy="300612"/>
            <a:chOff x="5273444" y="2891285"/>
            <a:chExt cx="371123" cy="362267"/>
          </a:xfrm>
        </p:grpSpPr>
        <p:sp>
          <p:nvSpPr>
            <p:cNvPr id="85" name="Google Shape;6391;p51"/>
            <p:cNvSpPr/>
            <p:nvPr/>
          </p:nvSpPr>
          <p:spPr>
            <a:xfrm>
              <a:off x="5301373" y="2914996"/>
              <a:ext cx="315186" cy="314452"/>
            </a:xfrm>
            <a:custGeom>
              <a:avLst/>
              <a:gdLst/>
              <a:ahLst/>
              <a:cxnLst/>
              <a:rect l="l" t="t" r="r" b="b"/>
              <a:pathLst>
                <a:path w="12030" h="12002" extrusionOk="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392;p51"/>
            <p:cNvSpPr/>
            <p:nvPr/>
          </p:nvSpPr>
          <p:spPr>
            <a:xfrm>
              <a:off x="5427945" y="2958200"/>
              <a:ext cx="188614" cy="271249"/>
            </a:xfrm>
            <a:custGeom>
              <a:avLst/>
              <a:gdLst/>
              <a:ahLst/>
              <a:cxnLst/>
              <a:rect l="l" t="t" r="r" b="b"/>
              <a:pathLst>
                <a:path w="7199" h="10353" extrusionOk="0">
                  <a:moveTo>
                    <a:pt x="5090" y="0"/>
                  </a:moveTo>
                  <a:lnTo>
                    <a:pt x="5090" y="0"/>
                  </a:lnTo>
                  <a:cubicBezTo>
                    <a:pt x="6653" y="4132"/>
                    <a:pt x="4275" y="8713"/>
                    <a:pt x="0" y="9825"/>
                  </a:cubicBezTo>
                  <a:cubicBezTo>
                    <a:pt x="355" y="9931"/>
                    <a:pt x="671" y="10343"/>
                    <a:pt x="1036" y="10353"/>
                  </a:cubicBezTo>
                  <a:cubicBezTo>
                    <a:pt x="1040" y="10353"/>
                    <a:pt x="1044" y="10353"/>
                    <a:pt x="1048" y="10353"/>
                  </a:cubicBezTo>
                  <a:cubicBezTo>
                    <a:pt x="1427" y="10353"/>
                    <a:pt x="1778" y="9930"/>
                    <a:pt x="2138" y="9864"/>
                  </a:cubicBezTo>
                  <a:cubicBezTo>
                    <a:pt x="2173" y="9858"/>
                    <a:pt x="2208" y="9856"/>
                    <a:pt x="2245" y="9856"/>
                  </a:cubicBezTo>
                  <a:cubicBezTo>
                    <a:pt x="2520" y="9856"/>
                    <a:pt x="2836" y="9991"/>
                    <a:pt x="3110" y="9991"/>
                  </a:cubicBezTo>
                  <a:cubicBezTo>
                    <a:pt x="3190" y="9991"/>
                    <a:pt x="3266" y="9979"/>
                    <a:pt x="3336" y="9950"/>
                  </a:cubicBezTo>
                  <a:cubicBezTo>
                    <a:pt x="3691" y="9816"/>
                    <a:pt x="3854" y="9289"/>
                    <a:pt x="4180" y="9087"/>
                  </a:cubicBezTo>
                  <a:cubicBezTo>
                    <a:pt x="4506" y="8886"/>
                    <a:pt x="5042" y="8963"/>
                    <a:pt x="5320" y="8704"/>
                  </a:cubicBezTo>
                  <a:cubicBezTo>
                    <a:pt x="5598" y="8445"/>
                    <a:pt x="5541" y="7899"/>
                    <a:pt x="5761" y="7582"/>
                  </a:cubicBezTo>
                  <a:cubicBezTo>
                    <a:pt x="5982" y="7266"/>
                    <a:pt x="6518" y="7141"/>
                    <a:pt x="6672" y="6796"/>
                  </a:cubicBezTo>
                  <a:cubicBezTo>
                    <a:pt x="6835" y="6442"/>
                    <a:pt x="6566" y="5953"/>
                    <a:pt x="6643" y="5589"/>
                  </a:cubicBezTo>
                  <a:cubicBezTo>
                    <a:pt x="6729" y="5215"/>
                    <a:pt x="7180" y="4889"/>
                    <a:pt x="7189" y="4505"/>
                  </a:cubicBezTo>
                  <a:cubicBezTo>
                    <a:pt x="7199" y="4132"/>
                    <a:pt x="6768" y="3777"/>
                    <a:pt x="6701" y="3403"/>
                  </a:cubicBezTo>
                  <a:cubicBezTo>
                    <a:pt x="6633" y="3029"/>
                    <a:pt x="6921" y="2560"/>
                    <a:pt x="6787" y="2195"/>
                  </a:cubicBezTo>
                  <a:cubicBezTo>
                    <a:pt x="6653" y="1841"/>
                    <a:pt x="6116" y="1687"/>
                    <a:pt x="5915" y="1361"/>
                  </a:cubicBezTo>
                  <a:cubicBezTo>
                    <a:pt x="5713" y="1036"/>
                    <a:pt x="5800" y="489"/>
                    <a:pt x="5541" y="211"/>
                  </a:cubicBezTo>
                  <a:cubicBezTo>
                    <a:pt x="5416" y="106"/>
                    <a:pt x="5253" y="29"/>
                    <a:pt x="5090" y="0"/>
                  </a:cubicBezTo>
                  <a:close/>
                </a:path>
              </a:pathLst>
            </a:custGeom>
            <a:solidFill>
              <a:srgbClr val="CCD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393;p51"/>
            <p:cNvSpPr/>
            <p:nvPr/>
          </p:nvSpPr>
          <p:spPr>
            <a:xfrm>
              <a:off x="5430539" y="3027210"/>
              <a:ext cx="131786" cy="142318"/>
            </a:xfrm>
            <a:custGeom>
              <a:avLst/>
              <a:gdLst/>
              <a:ahLst/>
              <a:cxnLst/>
              <a:rect l="l" t="t" r="r" b="b"/>
              <a:pathLst>
                <a:path w="5030" h="5432" extrusionOk="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394;p51"/>
            <p:cNvSpPr/>
            <p:nvPr/>
          </p:nvSpPr>
          <p:spPr>
            <a:xfrm>
              <a:off x="5441752" y="3027761"/>
              <a:ext cx="120572" cy="141585"/>
            </a:xfrm>
            <a:custGeom>
              <a:avLst/>
              <a:gdLst/>
              <a:ahLst/>
              <a:cxnLst/>
              <a:rect l="l" t="t" r="r" b="b"/>
              <a:pathLst>
                <a:path w="4602" h="5404" extrusionOk="0">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395;p51"/>
            <p:cNvSpPr/>
            <p:nvPr/>
          </p:nvSpPr>
          <p:spPr>
            <a:xfrm>
              <a:off x="5382986" y="2999779"/>
              <a:ext cx="69640" cy="69587"/>
            </a:xfrm>
            <a:custGeom>
              <a:avLst/>
              <a:gdLst/>
              <a:ahLst/>
              <a:cxnLst/>
              <a:rect l="l" t="t" r="r" b="b"/>
              <a:pathLst>
                <a:path w="2658" h="2656" extrusionOk="0">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96;p51"/>
            <p:cNvSpPr/>
            <p:nvPr/>
          </p:nvSpPr>
          <p:spPr>
            <a:xfrm>
              <a:off x="5390767" y="3000644"/>
              <a:ext cx="61858" cy="68932"/>
            </a:xfrm>
            <a:custGeom>
              <a:avLst/>
              <a:gdLst/>
              <a:ahLst/>
              <a:cxnLst/>
              <a:rect l="l" t="t" r="r" b="b"/>
              <a:pathLst>
                <a:path w="2361" h="2631" extrusionOk="0">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97;p51"/>
            <p:cNvSpPr/>
            <p:nvPr/>
          </p:nvSpPr>
          <p:spPr>
            <a:xfrm>
              <a:off x="5510554" y="2894429"/>
              <a:ext cx="37571" cy="42706"/>
            </a:xfrm>
            <a:custGeom>
              <a:avLst/>
              <a:gdLst/>
              <a:ahLst/>
              <a:cxnLst/>
              <a:rect l="l" t="t" r="r" b="b"/>
              <a:pathLst>
                <a:path w="1434" h="1630" extrusionOk="0">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98;p51"/>
            <p:cNvSpPr/>
            <p:nvPr/>
          </p:nvSpPr>
          <p:spPr>
            <a:xfrm>
              <a:off x="5597721" y="2995928"/>
              <a:ext cx="46846" cy="32619"/>
            </a:xfrm>
            <a:custGeom>
              <a:avLst/>
              <a:gdLst/>
              <a:ahLst/>
              <a:cxnLst/>
              <a:rect l="l" t="t" r="r" b="b"/>
              <a:pathLst>
                <a:path w="1788" h="1245" extrusionOk="0">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99;p51"/>
            <p:cNvSpPr/>
            <p:nvPr/>
          </p:nvSpPr>
          <p:spPr>
            <a:xfrm>
              <a:off x="5594184" y="3123941"/>
              <a:ext cx="47448" cy="33824"/>
            </a:xfrm>
            <a:custGeom>
              <a:avLst/>
              <a:gdLst/>
              <a:ahLst/>
              <a:cxnLst/>
              <a:rect l="l" t="t" r="r" b="b"/>
              <a:pathLst>
                <a:path w="1811" h="1291" extrusionOk="0">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400;p51"/>
            <p:cNvSpPr/>
            <p:nvPr/>
          </p:nvSpPr>
          <p:spPr>
            <a:xfrm>
              <a:off x="5503034" y="3211082"/>
              <a:ext cx="35894" cy="42470"/>
            </a:xfrm>
            <a:custGeom>
              <a:avLst/>
              <a:gdLst/>
              <a:ahLst/>
              <a:cxnLst/>
              <a:rect l="l" t="t" r="r" b="b"/>
              <a:pathLst>
                <a:path w="1370" h="1621" extrusionOk="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01;p51"/>
            <p:cNvSpPr/>
            <p:nvPr/>
          </p:nvSpPr>
          <p:spPr>
            <a:xfrm>
              <a:off x="5369912" y="3207571"/>
              <a:ext cx="37466" cy="42706"/>
            </a:xfrm>
            <a:custGeom>
              <a:avLst/>
              <a:gdLst/>
              <a:ahLst/>
              <a:cxnLst/>
              <a:rect l="l" t="t" r="r" b="b"/>
              <a:pathLst>
                <a:path w="1430" h="1630" extrusionOk="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402;p51"/>
            <p:cNvSpPr/>
            <p:nvPr/>
          </p:nvSpPr>
          <p:spPr>
            <a:xfrm>
              <a:off x="5273444" y="3116159"/>
              <a:ext cx="47029" cy="32698"/>
            </a:xfrm>
            <a:custGeom>
              <a:avLst/>
              <a:gdLst/>
              <a:ahLst/>
              <a:cxnLst/>
              <a:rect l="l" t="t" r="r" b="b"/>
              <a:pathLst>
                <a:path w="1795" h="1248" extrusionOk="0">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403;p51"/>
            <p:cNvSpPr/>
            <p:nvPr/>
          </p:nvSpPr>
          <p:spPr>
            <a:xfrm>
              <a:off x="5277452" y="2987517"/>
              <a:ext cx="46295" cy="33248"/>
            </a:xfrm>
            <a:custGeom>
              <a:avLst/>
              <a:gdLst/>
              <a:ahLst/>
              <a:cxnLst/>
              <a:rect l="l" t="t" r="r" b="b"/>
              <a:pathLst>
                <a:path w="1767" h="1269" extrusionOk="0">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404;p51"/>
            <p:cNvSpPr/>
            <p:nvPr/>
          </p:nvSpPr>
          <p:spPr>
            <a:xfrm>
              <a:off x="5379265" y="2891285"/>
              <a:ext cx="35632" cy="42575"/>
            </a:xfrm>
            <a:custGeom>
              <a:avLst/>
              <a:gdLst/>
              <a:ahLst/>
              <a:cxnLst/>
              <a:rect l="l" t="t" r="r" b="b"/>
              <a:pathLst>
                <a:path w="1360" h="1625" extrusionOk="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8" name="Picture 10" descr="Ces microbes qui nous veulent du bien: définition - Planete s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840" y="1985518"/>
            <a:ext cx="2434034" cy="21936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oubelle automatique 30l inox - bat-30lb - kitchen move au meilleur prix |  E.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851" y="2029755"/>
            <a:ext cx="2516391" cy="2145808"/>
          </a:xfrm>
          <a:prstGeom prst="rect">
            <a:avLst/>
          </a:prstGeom>
          <a:noFill/>
          <a:extLst>
            <a:ext uri="{909E8E84-426E-40DD-AFC4-6F175D3DCCD1}">
              <a14:hiddenFill xmlns:a14="http://schemas.microsoft.com/office/drawing/2010/main">
                <a:solidFill>
                  <a:srgbClr val="FFFFFF"/>
                </a:solidFill>
              </a14:hiddenFill>
            </a:ext>
          </a:extLst>
        </p:spPr>
      </p:pic>
      <p:sp>
        <p:nvSpPr>
          <p:cNvPr id="99" name="ZoneTexte 98"/>
          <p:cNvSpPr txBox="1"/>
          <p:nvPr/>
        </p:nvSpPr>
        <p:spPr>
          <a:xfrm>
            <a:off x="818125" y="4196616"/>
            <a:ext cx="6813372" cy="923330"/>
          </a:xfrm>
          <a:prstGeom prst="rect">
            <a:avLst/>
          </a:prstGeom>
          <a:noFill/>
        </p:spPr>
        <p:txBody>
          <a:bodyPr wrap="square" rtlCol="0">
            <a:spAutoFit/>
          </a:bodyPr>
          <a:lstStyle/>
          <a:p>
            <a:pPr marL="285750" indent="-285750">
              <a:buFont typeface="Arial" panose="020B0604020202020204" pitchFamily="34" charset="0"/>
              <a:buChar char="•"/>
            </a:pPr>
            <a:r>
              <a:rPr lang="fr-FR" sz="1800" dirty="0">
                <a:latin typeface="Aldhabi" panose="01000000000000000000" pitchFamily="2" charset="-78"/>
                <a:cs typeface="Aldhabi" panose="01000000000000000000" pitchFamily="2" charset="-78"/>
              </a:rPr>
              <a:t>En évitant le contact manuel avec le couvercle de la poubelle, l'ouverture automatique réduit le risque de propagation des </a:t>
            </a:r>
            <a:r>
              <a:rPr lang="fr-FR" sz="1800" dirty="0" smtClean="0">
                <a:latin typeface="Aldhabi" panose="01000000000000000000" pitchFamily="2" charset="-78"/>
                <a:cs typeface="Aldhabi" panose="01000000000000000000" pitchFamily="2" charset="-78"/>
              </a:rPr>
              <a:t>bactéries et </a:t>
            </a:r>
            <a:r>
              <a:rPr lang="fr-FR" sz="1800" dirty="0">
                <a:latin typeface="Aldhabi" panose="01000000000000000000" pitchFamily="2" charset="-78"/>
                <a:cs typeface="Aldhabi" panose="01000000000000000000" pitchFamily="2" charset="-78"/>
              </a:rPr>
              <a:t>des infections. Cela est particulièrement important dans les lieux publics où de nombreuses personnes utilisent la même poubelle.</a:t>
            </a:r>
          </a:p>
        </p:txBody>
      </p:sp>
      <p:sp>
        <p:nvSpPr>
          <p:cNvPr id="23" name="Rectangle 22"/>
          <p:cNvSpPr/>
          <p:nvPr/>
        </p:nvSpPr>
        <p:spPr>
          <a:xfrm>
            <a:off x="8539518" y="4806580"/>
            <a:ext cx="284052" cy="307777"/>
          </a:xfrm>
          <a:prstGeom prst="rect">
            <a:avLst/>
          </a:prstGeom>
        </p:spPr>
        <p:txBody>
          <a:bodyPr wrap="none">
            <a:spAutoFit/>
          </a:bodyPr>
          <a:lstStyle/>
          <a:p>
            <a:r>
              <a:rPr lang="fr-FR" dirty="0" smtClean="0"/>
              <a:t>5</a:t>
            </a:r>
            <a:endParaRPr lang="fr-FR" dirty="0"/>
          </a:p>
        </p:txBody>
      </p:sp>
    </p:spTree>
    <p:extLst>
      <p:ext uri="{BB962C8B-B14F-4D97-AF65-F5344CB8AC3E}">
        <p14:creationId xmlns:p14="http://schemas.microsoft.com/office/powerpoint/2010/main" val="2083853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r>
              <a:rPr lang="fr-FR" dirty="0"/>
              <a:t>Architecture de la solution</a:t>
            </a: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02</a:t>
            </a:r>
            <a:endParaRPr/>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48" name="Google Shape;448;p2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accent4"/>
                </a:solidFill>
              </a:rPr>
              <a:t>(IA)</a:t>
            </a:r>
            <a:endParaRPr sz="1200" b="1">
              <a:solidFill>
                <a:schemeClr val="accent4"/>
              </a:solidFill>
            </a:endParaRPr>
          </a:p>
        </p:txBody>
      </p:sp>
      <p:sp>
        <p:nvSpPr>
          <p:cNvPr id="2" name="Rectangle 1"/>
          <p:cNvSpPr/>
          <p:nvPr/>
        </p:nvSpPr>
        <p:spPr>
          <a:xfrm>
            <a:off x="7446443" y="4608500"/>
            <a:ext cx="284052" cy="307777"/>
          </a:xfrm>
          <a:prstGeom prst="rect">
            <a:avLst/>
          </a:prstGeom>
        </p:spPr>
        <p:txBody>
          <a:bodyPr wrap="none">
            <a:spAutoFit/>
          </a:bodyPr>
          <a:lstStyle/>
          <a:p>
            <a:r>
              <a:rPr lang="fr-FR" dirty="0" smtClean="0"/>
              <a:t>6</a:t>
            </a:r>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337642" y="260338"/>
            <a:ext cx="6084333" cy="1138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200" dirty="0" smtClean="0"/>
              <a:t>SYSTEM D’OUVERTURE AUTOMATIQUE </a:t>
            </a:r>
            <a:endParaRPr sz="3200" dirty="0"/>
          </a:p>
        </p:txBody>
      </p:sp>
      <p:sp>
        <p:nvSpPr>
          <p:cNvPr id="282" name="Google Shape;282;p25"/>
          <p:cNvSpPr txBox="1">
            <a:spLocks noGrp="1"/>
          </p:cNvSpPr>
          <p:nvPr>
            <p:ph type="body" idx="1"/>
          </p:nvPr>
        </p:nvSpPr>
        <p:spPr>
          <a:xfrm>
            <a:off x="337642" y="1572451"/>
            <a:ext cx="4013100" cy="3366000"/>
          </a:xfrm>
          <a:prstGeom prst="rect">
            <a:avLst/>
          </a:prstGeom>
        </p:spPr>
        <p:txBody>
          <a:bodyPr spcFirstLastPara="1" wrap="square" lIns="91425" tIns="91425" rIns="91425" bIns="91425" anchor="t" anchorCtr="0">
            <a:noAutofit/>
          </a:bodyPr>
          <a:lstStyle/>
          <a:p>
            <a:pPr marL="0" lvl="0" indent="0">
              <a:buNone/>
            </a:pPr>
            <a:r>
              <a:rPr lang="fr-FR" dirty="0"/>
              <a:t>La poubelle est équipée d'un mécanisme d'ouverture automatique qui est contrôlé par </a:t>
            </a:r>
            <a:r>
              <a:rPr lang="fr-FR" dirty="0" smtClean="0"/>
              <a:t>l’ARDUINO UNO. </a:t>
            </a:r>
          </a:p>
          <a:p>
            <a:pPr marL="0" lvl="0" indent="0">
              <a:buNone/>
            </a:pPr>
            <a:endParaRPr lang="fr-FR" dirty="0" smtClean="0"/>
          </a:p>
          <a:p>
            <a:pPr marL="0" lvl="0" indent="0">
              <a:buNone/>
            </a:pPr>
            <a:endParaRPr lang="fr-FR" dirty="0" smtClean="0"/>
          </a:p>
          <a:p>
            <a:pPr marL="0" lvl="0" indent="0">
              <a:buNone/>
            </a:pPr>
            <a:r>
              <a:rPr lang="fr-FR" dirty="0" smtClean="0"/>
              <a:t>Ce </a:t>
            </a:r>
            <a:r>
              <a:rPr lang="fr-FR" dirty="0"/>
              <a:t>mécanisme peut </a:t>
            </a:r>
            <a:r>
              <a:rPr lang="fr-FR" dirty="0" smtClean="0"/>
              <a:t>utiliser:</a:t>
            </a:r>
          </a:p>
          <a:p>
            <a:pPr marL="0" lvl="0" indent="0">
              <a:buNone/>
            </a:pPr>
            <a:r>
              <a:rPr lang="fr-FR" dirty="0" smtClean="0"/>
              <a:t> </a:t>
            </a:r>
            <a:endParaRPr lang="fr-FR" dirty="0"/>
          </a:p>
          <a:p>
            <a:pPr marL="0" lvl="0" indent="0">
              <a:buNone/>
            </a:pPr>
            <a:r>
              <a:rPr lang="fr-FR" dirty="0" smtClean="0"/>
              <a:t>un capteur HC-SR04</a:t>
            </a:r>
          </a:p>
          <a:p>
            <a:pPr marL="0" lvl="0" indent="0">
              <a:buNone/>
            </a:pPr>
            <a:endParaRPr lang="fr-FR" dirty="0" smtClean="0"/>
          </a:p>
          <a:p>
            <a:pPr marL="0" lvl="0" indent="0">
              <a:buNone/>
            </a:pPr>
            <a:endParaRPr lang="fr-FR" dirty="0"/>
          </a:p>
          <a:p>
            <a:pPr marL="0" lvl="0" indent="0">
              <a:buNone/>
            </a:pPr>
            <a:endParaRPr lang="fr-FR" dirty="0"/>
          </a:p>
          <a:p>
            <a:pPr marL="0" lvl="0" indent="0">
              <a:buNone/>
            </a:pPr>
            <a:r>
              <a:rPr lang="fr-FR" dirty="0" smtClean="0"/>
              <a:t>Un SERVOMOTOR  .</a:t>
            </a:r>
            <a:endParaRPr dirty="0"/>
          </a:p>
        </p:txBody>
      </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Les meilleures poubelles automatiques de cuisine en juin 2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036" y="795294"/>
            <a:ext cx="1901331" cy="1901331"/>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oogle Shape;152;p21"/>
          <p:cNvGrpSpPr/>
          <p:nvPr/>
        </p:nvGrpSpPr>
        <p:grpSpPr>
          <a:xfrm>
            <a:off x="5622466" y="309004"/>
            <a:ext cx="1718823" cy="935599"/>
            <a:chOff x="238125" y="2409350"/>
            <a:chExt cx="760575" cy="414000"/>
          </a:xfrm>
        </p:grpSpPr>
        <p:sp>
          <p:nvSpPr>
            <p:cNvPr id="165"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2;p21"/>
          <p:cNvGrpSpPr/>
          <p:nvPr/>
        </p:nvGrpSpPr>
        <p:grpSpPr>
          <a:xfrm flipH="1">
            <a:off x="5096612" y="86526"/>
            <a:ext cx="744001" cy="413322"/>
            <a:chOff x="315275" y="3124950"/>
            <a:chExt cx="658175" cy="365675"/>
          </a:xfrm>
        </p:grpSpPr>
        <p:sp>
          <p:nvSpPr>
            <p:cNvPr id="178"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6" name="Picture 4" descr="SERVO MOTOR AZUL PEQUEÑO 6V – Kuali Mecatrón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849" y="4022760"/>
            <a:ext cx="973272" cy="10527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pteur Ultrasonic Mesure De Distance HC-SR-04 Maroc | meilleur p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849" y="3126905"/>
            <a:ext cx="975312" cy="9753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rduino UNO R3 + Câble Usb - ElectroHub Mar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849" y="2153633"/>
            <a:ext cx="973272" cy="9732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Ultrasonic sensor, Servo motor, and Arduino interfacing with MATLA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8250" y="3023468"/>
            <a:ext cx="1543071" cy="118218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6221" y="1333663"/>
            <a:ext cx="2127496" cy="2842584"/>
          </a:xfrm>
          <a:prstGeom prst="rect">
            <a:avLst/>
          </a:prstGeom>
        </p:spPr>
      </p:pic>
      <p:sp>
        <p:nvSpPr>
          <p:cNvPr id="2" name="Rectangle 1"/>
          <p:cNvSpPr/>
          <p:nvPr/>
        </p:nvSpPr>
        <p:spPr>
          <a:xfrm>
            <a:off x="8597269" y="4784562"/>
            <a:ext cx="284052" cy="307777"/>
          </a:xfrm>
          <a:prstGeom prst="rect">
            <a:avLst/>
          </a:prstGeom>
        </p:spPr>
        <p:txBody>
          <a:bodyPr wrap="none">
            <a:spAutoFit/>
          </a:bodyPr>
          <a:lstStyle/>
          <a:p>
            <a:r>
              <a:rPr lang="fr-FR" dirty="0" smtClean="0"/>
              <a:t>7</a:t>
            </a:r>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595" y="241386"/>
            <a:ext cx="5517920" cy="707400"/>
          </a:xfrm>
        </p:spPr>
        <p:txBody>
          <a:bodyPr/>
          <a:lstStyle/>
          <a:p>
            <a:r>
              <a:rPr lang="fr-FR" sz="3200" dirty="0" smtClean="0"/>
              <a:t>SYSTEM INDIQUANT L’ETAT DE POUBELLE</a:t>
            </a:r>
            <a:endParaRPr lang="fr-FR" sz="3200" dirty="0"/>
          </a:p>
        </p:txBody>
      </p:sp>
      <p:sp>
        <p:nvSpPr>
          <p:cNvPr id="3" name="Espace réservé du texte 2"/>
          <p:cNvSpPr>
            <a:spLocks noGrp="1"/>
          </p:cNvSpPr>
          <p:nvPr>
            <p:ph type="body" idx="1"/>
          </p:nvPr>
        </p:nvSpPr>
        <p:spPr>
          <a:xfrm>
            <a:off x="496986" y="1948123"/>
            <a:ext cx="4013100" cy="3346379"/>
          </a:xfrm>
        </p:spPr>
        <p:txBody>
          <a:bodyPr/>
          <a:lstStyle/>
          <a:p>
            <a:pPr marL="139700" indent="0">
              <a:buNone/>
            </a:pPr>
            <a:r>
              <a:rPr lang="fr-FR" dirty="0"/>
              <a:t>Un système indiquant l'état d'une poubelle peut fournir des informations sur différents aspects de la poubelle, tels que le niveau de </a:t>
            </a:r>
            <a:r>
              <a:rPr lang="fr-FR" dirty="0" smtClean="0"/>
              <a:t>remplissage</a:t>
            </a:r>
            <a:r>
              <a:rPr lang="fr-FR" dirty="0"/>
              <a:t> </a:t>
            </a:r>
            <a:r>
              <a:rPr lang="fr-FR" dirty="0" smtClean="0"/>
              <a:t>et </a:t>
            </a:r>
            <a:r>
              <a:rPr lang="fr-FR" dirty="0"/>
              <a:t>la disponibilité, </a:t>
            </a:r>
            <a:r>
              <a:rPr lang="fr-FR" dirty="0" smtClean="0"/>
              <a:t>etc.</a:t>
            </a:r>
          </a:p>
          <a:p>
            <a:pPr marL="139700" indent="0">
              <a:buNone/>
            </a:pPr>
            <a:r>
              <a:rPr lang="fr-FR" dirty="0"/>
              <a:t>divisé en deux </a:t>
            </a:r>
            <a:r>
              <a:rPr lang="fr-FR" dirty="0" smtClean="0"/>
              <a:t>parties :</a:t>
            </a:r>
          </a:p>
          <a:p>
            <a:pPr marL="139700" indent="0">
              <a:buNone/>
            </a:pPr>
            <a:r>
              <a:rPr lang="fr-FR" dirty="0" err="1" smtClean="0">
                <a:solidFill>
                  <a:schemeClr val="accent3"/>
                </a:solidFill>
              </a:rPr>
              <a:t>I-Partie</a:t>
            </a:r>
            <a:r>
              <a:rPr lang="fr-FR" dirty="0" smtClean="0">
                <a:solidFill>
                  <a:schemeClr val="accent3"/>
                </a:solidFill>
              </a:rPr>
              <a:t> </a:t>
            </a:r>
            <a:r>
              <a:rPr lang="fr-FR" b="1" dirty="0" smtClean="0">
                <a:solidFill>
                  <a:schemeClr val="accent3"/>
                </a:solidFill>
              </a:rPr>
              <a:t>Émetteur</a:t>
            </a:r>
          </a:p>
          <a:p>
            <a:pPr marL="139700" indent="0">
              <a:buNone/>
            </a:pPr>
            <a:r>
              <a:rPr lang="fr-FR" dirty="0" smtClean="0">
                <a:solidFill>
                  <a:schemeClr val="accent3"/>
                </a:solidFill>
              </a:rPr>
              <a:t>II-Partie </a:t>
            </a:r>
            <a:r>
              <a:rPr lang="fr-FR" b="1" dirty="0">
                <a:solidFill>
                  <a:schemeClr val="accent3"/>
                </a:solidFill>
              </a:rPr>
              <a:t>Récepteur</a:t>
            </a:r>
            <a:r>
              <a:rPr lang="fr-FR" dirty="0">
                <a:solidFill>
                  <a:schemeClr val="accent3"/>
                </a:solidFill>
              </a:rPr>
              <a:t/>
            </a:r>
            <a:br>
              <a:rPr lang="fr-FR" dirty="0">
                <a:solidFill>
                  <a:schemeClr val="accent3"/>
                </a:solidFill>
              </a:rPr>
            </a:br>
            <a:endParaRPr lang="fr-FR" dirty="0">
              <a:solidFill>
                <a:schemeClr val="accent3"/>
              </a:solidFill>
            </a:endParaRPr>
          </a:p>
        </p:txBody>
      </p:sp>
      <p:grpSp>
        <p:nvGrpSpPr>
          <p:cNvPr id="4" name="Google Shape;152;p21"/>
          <p:cNvGrpSpPr/>
          <p:nvPr/>
        </p:nvGrpSpPr>
        <p:grpSpPr>
          <a:xfrm>
            <a:off x="5312073" y="350949"/>
            <a:ext cx="1718823" cy="935599"/>
            <a:chOff x="238125" y="2409350"/>
            <a:chExt cx="760575" cy="414000"/>
          </a:xfrm>
        </p:grpSpPr>
        <p:sp>
          <p:nvSpPr>
            <p:cNvPr id="5"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2;p21"/>
          <p:cNvGrpSpPr/>
          <p:nvPr/>
        </p:nvGrpSpPr>
        <p:grpSpPr>
          <a:xfrm flipH="1">
            <a:off x="4786219" y="128471"/>
            <a:ext cx="744001" cy="413322"/>
            <a:chOff x="315275" y="3124950"/>
            <a:chExt cx="658175" cy="365675"/>
          </a:xfrm>
        </p:grpSpPr>
        <p:sp>
          <p:nvSpPr>
            <p:cNvPr id="18"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Smart Garbage Monitoring System Using Internet Of Things (IOT) 18 Steps  (with Pictures) Instructables | designbyiconica.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573" y="2141796"/>
            <a:ext cx="3933750" cy="24302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lygo®ttgo – Carte Sd Lora 32 Oled De 1.6 Pouces, Module Sans Fil,  Bluetooth, Wifi, Sma, 433, 868/915/0.96 Mhz, V2.1 _ Esp-32, Esp32 -  Circuits - Ali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143" y="2141796"/>
            <a:ext cx="1113372" cy="99628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8423460" y="4751158"/>
            <a:ext cx="284052" cy="307777"/>
          </a:xfrm>
          <a:prstGeom prst="rect">
            <a:avLst/>
          </a:prstGeom>
        </p:spPr>
        <p:txBody>
          <a:bodyPr wrap="none">
            <a:spAutoFit/>
          </a:bodyPr>
          <a:lstStyle/>
          <a:p>
            <a:r>
              <a:rPr lang="fr-FR" dirty="0" smtClean="0"/>
              <a:t>8</a:t>
            </a:r>
            <a:endParaRPr lang="fr-FR" dirty="0"/>
          </a:p>
        </p:txBody>
      </p:sp>
    </p:spTree>
    <p:extLst>
      <p:ext uri="{BB962C8B-B14F-4D97-AF65-F5344CB8AC3E}">
        <p14:creationId xmlns:p14="http://schemas.microsoft.com/office/powerpoint/2010/main" val="2967526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0" y="-91196"/>
            <a:ext cx="7713900" cy="1322500"/>
          </a:xfrm>
          <a:prstGeom prst="rect">
            <a:avLst/>
          </a:prstGeom>
        </p:spPr>
        <p:txBody>
          <a:bodyPr spcFirstLastPara="1" wrap="square" lIns="91425" tIns="91425" rIns="91425" bIns="91425" anchor="t" anchorCtr="0">
            <a:noAutofit/>
          </a:bodyPr>
          <a:lstStyle/>
          <a:p>
            <a:pPr lvl="0"/>
            <a:r>
              <a:rPr lang="fr" sz="6000" dirty="0" smtClean="0">
                <a:solidFill>
                  <a:schemeClr val="accent3"/>
                </a:solidFill>
                <a:latin typeface="Aldhabi" panose="01000000000000000000" pitchFamily="2" charset="-78"/>
                <a:cs typeface="Aldhabi" panose="01000000000000000000" pitchFamily="2" charset="-78"/>
              </a:rPr>
              <a:t> I-PARTIE </a:t>
            </a:r>
            <a:r>
              <a:rPr lang="fr-FR" sz="6000" b="1" dirty="0">
                <a:solidFill>
                  <a:schemeClr val="accent3"/>
                </a:solidFill>
                <a:latin typeface="Aldhabi" panose="01000000000000000000" pitchFamily="2" charset="-78"/>
                <a:cs typeface="Aldhabi" panose="01000000000000000000" pitchFamily="2" charset="-78"/>
              </a:rPr>
              <a:t>Émetteur</a:t>
            </a:r>
            <a:endParaRPr sz="6000" dirty="0">
              <a:solidFill>
                <a:schemeClr val="accent3"/>
              </a:solidFill>
              <a:latin typeface="Aldhabi" panose="01000000000000000000" pitchFamily="2" charset="-78"/>
              <a:cs typeface="Aldhabi" panose="01000000000000000000" pitchFamily="2" charset="-78"/>
            </a:endParaRPr>
          </a:p>
        </p:txBody>
      </p:sp>
      <p:sp>
        <p:nvSpPr>
          <p:cNvPr id="454" name="Google Shape;454;p27"/>
          <p:cNvSpPr txBox="1">
            <a:spLocks noGrp="1"/>
          </p:cNvSpPr>
          <p:nvPr>
            <p:ph type="body" idx="1"/>
          </p:nvPr>
        </p:nvSpPr>
        <p:spPr>
          <a:xfrm>
            <a:off x="395634" y="1289219"/>
            <a:ext cx="5153579" cy="3752564"/>
          </a:xfrm>
          <a:prstGeom prst="rect">
            <a:avLst/>
          </a:prstGeom>
        </p:spPr>
        <p:txBody>
          <a:bodyPr spcFirstLastPara="1" wrap="square" lIns="91425" tIns="91425" rIns="91425" bIns="91425" anchor="t" anchorCtr="0">
            <a:noAutofit/>
          </a:bodyPr>
          <a:lstStyle/>
          <a:p>
            <a:r>
              <a:rPr lang="fr-FR" b="1" dirty="0"/>
              <a:t>Capteurs </a:t>
            </a:r>
            <a:r>
              <a:rPr lang="fr-FR" b="1" dirty="0" smtClean="0"/>
              <a:t>HC-SR04 </a:t>
            </a:r>
            <a:r>
              <a:rPr lang="fr-FR" dirty="0" smtClean="0"/>
              <a:t>: </a:t>
            </a:r>
            <a:r>
              <a:rPr lang="fr-FR" dirty="0"/>
              <a:t>Les capteurs sont installés dans la poubelle pour mesurer le niveau de </a:t>
            </a:r>
            <a:r>
              <a:rPr lang="fr-FR" dirty="0" smtClean="0"/>
              <a:t>remplissage</a:t>
            </a:r>
          </a:p>
          <a:p>
            <a:pPr marL="139700" indent="0">
              <a:buNone/>
            </a:pPr>
            <a:endParaRPr lang="fr-FR" dirty="0" smtClean="0"/>
          </a:p>
          <a:p>
            <a:pPr marL="139700" indent="0">
              <a:buNone/>
            </a:pPr>
            <a:endParaRPr lang="fr-FR" dirty="0"/>
          </a:p>
          <a:p>
            <a:pPr marL="139700" indent="0">
              <a:buNone/>
            </a:pPr>
            <a:endParaRPr lang="fr-FR" dirty="0"/>
          </a:p>
          <a:p>
            <a:pPr marL="139700" indent="0">
              <a:buNone/>
            </a:pPr>
            <a:endParaRPr lang="fr-FR" dirty="0" smtClean="0"/>
          </a:p>
          <a:p>
            <a:r>
              <a:rPr lang="fr-FR" b="1" dirty="0"/>
              <a:t>TTGO LoRa32-OLED </a:t>
            </a:r>
            <a:r>
              <a:rPr lang="fr-FR" b="1" dirty="0" smtClean="0"/>
              <a:t>v2.1.6 </a:t>
            </a:r>
            <a:r>
              <a:rPr lang="fr-FR" dirty="0" smtClean="0"/>
              <a:t>: </a:t>
            </a:r>
            <a:r>
              <a:rPr lang="fr-FR" dirty="0"/>
              <a:t>Un </a:t>
            </a:r>
            <a:r>
              <a:rPr lang="fr-FR" dirty="0" smtClean="0"/>
              <a:t>microcontrôleur LORA </a:t>
            </a:r>
            <a:r>
              <a:rPr lang="fr-FR" dirty="0"/>
              <a:t>est utilisé pour collecter les données des capteurs et les transmettre via le module </a:t>
            </a:r>
            <a:r>
              <a:rPr lang="fr-FR" dirty="0" err="1"/>
              <a:t>LoRa</a:t>
            </a:r>
            <a:r>
              <a:rPr lang="fr-FR" dirty="0"/>
              <a:t>. </a:t>
            </a:r>
            <a:endParaRPr lang="fr-FR" dirty="0" smtClean="0"/>
          </a:p>
        </p:txBody>
      </p:sp>
      <p:cxnSp>
        <p:nvCxnSpPr>
          <p:cNvPr id="455" name="Google Shape;455;p27"/>
          <p:cNvCxnSpPr/>
          <p:nvPr/>
        </p:nvCxnSpPr>
        <p:spPr>
          <a:xfrm>
            <a:off x="3711346" y="981133"/>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56" name="Google Shape;456;p27"/>
          <p:cNvCxnSpPr/>
          <p:nvPr/>
        </p:nvCxnSpPr>
        <p:spPr>
          <a:xfrm>
            <a:off x="0" y="4929388"/>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6" name="Google Shape;152;p21"/>
          <p:cNvGrpSpPr/>
          <p:nvPr/>
        </p:nvGrpSpPr>
        <p:grpSpPr>
          <a:xfrm>
            <a:off x="4585621" y="294429"/>
            <a:ext cx="1718823" cy="935599"/>
            <a:chOff x="238125" y="2409350"/>
            <a:chExt cx="760575" cy="414000"/>
          </a:xfrm>
        </p:grpSpPr>
        <p:sp>
          <p:nvSpPr>
            <p:cNvPr id="7"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2;p21"/>
          <p:cNvGrpSpPr/>
          <p:nvPr/>
        </p:nvGrpSpPr>
        <p:grpSpPr>
          <a:xfrm flipH="1">
            <a:off x="4059767" y="71951"/>
            <a:ext cx="744001" cy="413322"/>
            <a:chOff x="315275" y="3124950"/>
            <a:chExt cx="658175" cy="365675"/>
          </a:xfrm>
        </p:grpSpPr>
        <p:sp>
          <p:nvSpPr>
            <p:cNvPr id="20"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6" descr="Capteur Ultrasonic Mesure De Distance HC-SR-04 Maroc | meilleur p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218" y="1981388"/>
            <a:ext cx="1595315" cy="10989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ilygo®ttgo – Carte Sd Lora 32 Oled De 1.6 Pouces, Module Sans Fil,  Bluetooth, Wifi, Sma, 433, 868/915/0.96 Mhz, V2.1 _ Esp-32, Esp32 -  Circuits - AliExpr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057" y="3994209"/>
            <a:ext cx="1595315" cy="114929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0969" y="1238737"/>
            <a:ext cx="2659271" cy="3553097"/>
          </a:xfrm>
          <a:prstGeom prst="rect">
            <a:avLst/>
          </a:prstGeom>
        </p:spPr>
      </p:pic>
      <p:sp>
        <p:nvSpPr>
          <p:cNvPr id="3" name="Rectangle 2"/>
          <p:cNvSpPr/>
          <p:nvPr/>
        </p:nvSpPr>
        <p:spPr>
          <a:xfrm>
            <a:off x="8391996" y="4775499"/>
            <a:ext cx="383438" cy="307777"/>
          </a:xfrm>
          <a:prstGeom prst="rect">
            <a:avLst/>
          </a:prstGeom>
        </p:spPr>
        <p:txBody>
          <a:bodyPr wrap="none">
            <a:spAutoFit/>
          </a:bodyPr>
          <a:lstStyle/>
          <a:p>
            <a:r>
              <a:rPr lang="fr-FR" dirty="0" smtClean="0"/>
              <a:t>10</a:t>
            </a:r>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2903</TotalTime>
  <Words>1125</Words>
  <Application>Microsoft Office PowerPoint</Application>
  <PresentationFormat>Affichage à l'écran (16:9)</PresentationFormat>
  <Paragraphs>151</Paragraphs>
  <Slides>32</Slides>
  <Notes>19</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32</vt:i4>
      </vt:variant>
    </vt:vector>
  </HeadingPairs>
  <TitlesOfParts>
    <vt:vector size="40" baseType="lpstr">
      <vt:lpstr>Golos Text Medium</vt:lpstr>
      <vt:lpstr>Arial</vt:lpstr>
      <vt:lpstr>Algerian</vt:lpstr>
      <vt:lpstr>Aldhabi</vt:lpstr>
      <vt:lpstr>Bebas Neue</vt:lpstr>
      <vt:lpstr>Gantari</vt:lpstr>
      <vt:lpstr>Golos Text</vt:lpstr>
      <vt:lpstr>Artificial Intelligence by Slidesgo</vt:lpstr>
      <vt:lpstr>Poubelle intelligente </vt:lpstr>
      <vt:lpstr>01</vt:lpstr>
      <vt:lpstr>Objectifs de la solution</vt:lpstr>
      <vt:lpstr>I-GESTION DES DECHET </vt:lpstr>
      <vt:lpstr>II-Hygiène et prévention des infections</vt:lpstr>
      <vt:lpstr>Architecture de la solution</vt:lpstr>
      <vt:lpstr>SYSTEM D’OUVERTURE AUTOMATIQUE </vt:lpstr>
      <vt:lpstr>SYSTEM INDIQUANT L’ETAT DE POUBELLE</vt:lpstr>
      <vt:lpstr> I-PARTIE Émetteur</vt:lpstr>
      <vt:lpstr>II-Partie Récepteur </vt:lpstr>
      <vt:lpstr>Description du fonctionnement de la solution</vt:lpstr>
      <vt:lpstr>FONCTIONEMENT(SYSTEM D’OUVERTURE AUTOMATIQUE )</vt:lpstr>
      <vt:lpstr>FONCTIONEMENT(SYSTEM D’OUVERTURE AUTOMATIQUE )</vt:lpstr>
      <vt:lpstr>FONCTIONEMENT(SYSTEM D’OUVERTURE AUTOMATIQUE )</vt:lpstr>
      <vt:lpstr>FONCTIONEMENT(SYSTEM D’OUVERTURE AUTOMATIQUE )</vt:lpstr>
      <vt:lpstr>FONCTIONEMENT(SYSTEM INDIQUANT L’ETAT DE POUBELLE)</vt:lpstr>
      <vt:lpstr>Module LoRa : Un module LoRa est connecté à la partie 1 de la poubelle. Ce module SENDER est responsable de la communication sans fil avec la partie 2 du système. Transmission des données : Le module LoRa collecte les données des capteurs de niveau de déchets et les encode en un format approprié. Ensuite, il envoie ces données via une communication LoRa à la partie 2 du système. </vt:lpstr>
      <vt:lpstr>FONCTIONEMENT(SYSTEM INDIQUANT L’ETAT DE POUBELLE)</vt:lpstr>
      <vt:lpstr>FONCTIONEMENT(SYSTEM INDIQUANT L’ETAT DE POUBELLE)</vt:lpstr>
      <vt:lpstr>FONCTIONEMENT(SYSTEM INDIQUANT L’ETAT DE POUBELLE)</vt:lpstr>
      <vt:lpstr>Démonstration et tests</vt:lpstr>
      <vt:lpstr>FONCTIONEMENT(SYSTEM D’OUVERTURE AUTOMATIQUE )</vt:lpstr>
      <vt:lpstr>FONCTIONEMENT(SYSTEM D’OUVERTURE AUTOMATIQUE )</vt:lpstr>
      <vt:lpstr>FONCTIONEMENT(SYSTEM INDIQUANT L’ETAT DE POUBELLE)</vt:lpstr>
      <vt:lpstr>FONCTIONEMENT(SYSTEM INDIQUANT L’ETAT DE POUBELLE)</vt:lpstr>
      <vt:lpstr>FONCTIONEMENT(SYSTEM INDIQUANT L’ETAT DE POUBELLE)</vt:lpstr>
      <vt:lpstr>FONCTIONEMENT(SYSTEM INDIQUANT L’ETAT DE POUBELLE)</vt:lpstr>
      <vt:lpstr>FONCTIONEMENT(SYSTEM INDIQUANT L’ETAT DE POUBELLE)</vt:lpstr>
      <vt:lpstr>Conclusion et perspectives </vt:lpstr>
      <vt:lpstr>une poubelle intelligente dotée d'un système d'ouverture automatique et de visualisation se niveaux dechet offre de nombreux avantages en termes de gestion des déchets.  Elle permet d'améliorer l'expérience des utilisateurs en évitant le contact direct avec la poubelle et en facilitant le processus de jeter les déchets. De plus, la visualisation de niveaux dechet permet une gestion plus efficace des déchets en informant les responsables de la collecte ou les utilisateurs eux-mêmes pour planifier les activités de vidange.</vt:lpstr>
      <vt:lpstr>-Intégration de technologies de tri des déchets -Développement d'applications mobiles -Développement de fonctionnalités supplémentaires : Une poubelle   intelligente peut être équipée de capteurs supplémentaires pour mesurer d'autres paramètres, tels que la température, l'humidité ou la présence de certains types de déchets</vt:lpstr>
      <vt:lpstr>Merci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Poubelle intelligente</dc:title>
  <dc:creator>DOHA BT</dc:creator>
  <cp:lastModifiedBy>lenovo</cp:lastModifiedBy>
  <cp:revision>43</cp:revision>
  <dcterms:modified xsi:type="dcterms:W3CDTF">2023-06-15T09:19:58Z</dcterms:modified>
</cp:coreProperties>
</file>